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T Sans Narrow"/>
      <p:regular r:id="rId32"/>
      <p:bold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TSansNarrow-bold.fntdata"/><Relationship Id="rId10" Type="http://schemas.openxmlformats.org/officeDocument/2006/relationships/slide" Target="slides/slide5.xml"/><Relationship Id="rId32" Type="http://schemas.openxmlformats.org/officeDocument/2006/relationships/font" Target="fonts/PTSansNarrow-regular.fntdata"/><Relationship Id="rId13" Type="http://schemas.openxmlformats.org/officeDocument/2006/relationships/slide" Target="slides/slide8.xml"/><Relationship Id="rId35" Type="http://schemas.openxmlformats.org/officeDocument/2006/relationships/font" Target="fonts/OpenSans-bold.fntdata"/><Relationship Id="rId12" Type="http://schemas.openxmlformats.org/officeDocument/2006/relationships/slide" Target="slides/slide7.xml"/><Relationship Id="rId34" Type="http://schemas.openxmlformats.org/officeDocument/2006/relationships/font" Target="fonts/OpenSans-regular.fntdata"/><Relationship Id="rId15" Type="http://schemas.openxmlformats.org/officeDocument/2006/relationships/slide" Target="slides/slide10.xml"/><Relationship Id="rId37" Type="http://schemas.openxmlformats.org/officeDocument/2006/relationships/font" Target="fonts/OpenSans-boldItalic.fntdata"/><Relationship Id="rId14" Type="http://schemas.openxmlformats.org/officeDocument/2006/relationships/slide" Target="slides/slide9.xml"/><Relationship Id="rId36"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NZyt2z9RmQRFM-Bn86z8-jv-riXXSzOM/view?usp=shari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yankm96/Stereo-Odometry-SOFT" TargetMode="External"/><Relationship Id="rId3" Type="http://schemas.openxmlformats.org/officeDocument/2006/relationships/hyperlink" Target="http://wiki.ros.org/rtabmap_ros" TargetMode="External"/><Relationship Id="rId4" Type="http://schemas.openxmlformats.org/officeDocument/2006/relationships/hyperlink" Target="https://github.com/introlab/rtabmap_ros" TargetMode="External"/><Relationship Id="rId5" Type="http://schemas.openxmlformats.org/officeDocument/2006/relationships/hyperlink" Target="https://openvslam.readthedocs.io/en/master/index.html" TargetMode="External"/><Relationship Id="rId6" Type="http://schemas.openxmlformats.org/officeDocument/2006/relationships/hyperlink" Target="https://github.com/xdspacelab/openvsla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4e74a3986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4e74a3986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2c5e75f47_2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2c5e75f47_2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Structure:</a:t>
            </a:r>
            <a:endParaRPr/>
          </a:p>
          <a:p>
            <a:pPr indent="0" lvl="0" marL="0" rtl="0" algn="l">
              <a:spcBef>
                <a:spcPts val="0"/>
              </a:spcBef>
              <a:spcAft>
                <a:spcPts val="0"/>
              </a:spcAft>
              <a:buNone/>
            </a:pPr>
            <a:r>
              <a:rPr lang="en"/>
              <a:t>Inputs</a:t>
            </a:r>
            <a:endParaRPr/>
          </a:p>
          <a:p>
            <a:pPr indent="-298450" lvl="0" marL="457200" rtl="0" algn="l">
              <a:spcBef>
                <a:spcPts val="0"/>
              </a:spcBef>
              <a:spcAft>
                <a:spcPts val="0"/>
              </a:spcAft>
              <a:buSzPts val="1100"/>
              <a:buChar char="-"/>
            </a:pPr>
            <a:r>
              <a:rPr lang="en"/>
              <a:t>Stereo, lidar, RGBD, and TF</a:t>
            </a:r>
            <a:endParaRPr/>
          </a:p>
          <a:p>
            <a:pPr indent="-298450" lvl="0" marL="457200" rtl="0" algn="l">
              <a:spcBef>
                <a:spcPts val="0"/>
              </a:spcBef>
              <a:spcAft>
                <a:spcPts val="0"/>
              </a:spcAft>
              <a:buSzPts val="1100"/>
              <a:buChar char="-"/>
            </a:pPr>
            <a:r>
              <a:rPr lang="en"/>
              <a:t>Used Stereo and TF for this project</a:t>
            </a:r>
            <a:endParaRPr/>
          </a:p>
          <a:p>
            <a:pPr indent="0" lvl="0" marL="0" rtl="0" algn="l">
              <a:spcBef>
                <a:spcPts val="0"/>
              </a:spcBef>
              <a:spcAft>
                <a:spcPts val="0"/>
              </a:spcAft>
              <a:buNone/>
            </a:pPr>
            <a:r>
              <a:rPr lang="en"/>
              <a:t>Feature Detection</a:t>
            </a:r>
            <a:endParaRPr/>
          </a:p>
          <a:p>
            <a:pPr indent="-298450" lvl="0" marL="457200" rtl="0" algn="l">
              <a:spcBef>
                <a:spcPts val="0"/>
              </a:spcBef>
              <a:spcAft>
                <a:spcPts val="0"/>
              </a:spcAft>
              <a:buSzPts val="1100"/>
              <a:buChar char="-"/>
            </a:pPr>
            <a:r>
              <a:rPr lang="en"/>
              <a:t>Used Good Features to Track algorithm</a:t>
            </a:r>
            <a:endParaRPr/>
          </a:p>
          <a:p>
            <a:pPr indent="-298450" lvl="0" marL="457200" rtl="0" algn="l">
              <a:spcBef>
                <a:spcPts val="0"/>
              </a:spcBef>
              <a:spcAft>
                <a:spcPts val="0"/>
              </a:spcAft>
              <a:buSzPts val="1100"/>
              <a:buChar char="-"/>
            </a:pPr>
            <a:r>
              <a:rPr lang="en"/>
              <a:t>Generated motion estimations with features and camera intrinsics/extrinsics</a:t>
            </a:r>
            <a:endParaRPr/>
          </a:p>
          <a:p>
            <a:pPr indent="-298450" lvl="0" marL="457200" rtl="0" algn="l">
              <a:spcBef>
                <a:spcPts val="0"/>
              </a:spcBef>
              <a:spcAft>
                <a:spcPts val="0"/>
              </a:spcAft>
              <a:buSzPts val="1100"/>
              <a:buChar char="-"/>
            </a:pPr>
            <a:r>
              <a:rPr lang="en"/>
              <a:t>Frame To Frame method was used instead of Frame to Map since it was more effective</a:t>
            </a:r>
            <a:endParaRPr/>
          </a:p>
          <a:p>
            <a:pPr indent="0" lvl="0" marL="0" rtl="0" algn="l">
              <a:spcBef>
                <a:spcPts val="0"/>
              </a:spcBef>
              <a:spcAft>
                <a:spcPts val="0"/>
              </a:spcAft>
              <a:buNone/>
            </a:pPr>
            <a:r>
              <a:rPr lang="en"/>
              <a:t>Feature Map</a:t>
            </a:r>
            <a:endParaRPr/>
          </a:p>
          <a:p>
            <a:pPr indent="-298450" lvl="0" marL="457200" rtl="0" algn="l">
              <a:spcBef>
                <a:spcPts val="0"/>
              </a:spcBef>
              <a:spcAft>
                <a:spcPts val="0"/>
              </a:spcAft>
              <a:buSzPts val="1100"/>
              <a:buChar char="-"/>
            </a:pPr>
            <a:r>
              <a:rPr lang="en"/>
              <a:t>Generated map with feature detections at given locations and adjusted pose based on detecting previously mapped features</a:t>
            </a:r>
            <a:endParaRPr/>
          </a:p>
          <a:p>
            <a:pPr indent="0" lvl="0" marL="0" rtl="0" algn="l">
              <a:spcBef>
                <a:spcPts val="0"/>
              </a:spcBef>
              <a:spcAft>
                <a:spcPts val="0"/>
              </a:spcAft>
              <a:buNone/>
            </a:pPr>
            <a:r>
              <a:rPr lang="en"/>
              <a:t>ROS Nodes</a:t>
            </a:r>
            <a:endParaRPr/>
          </a:p>
          <a:p>
            <a:pPr indent="-298450" lvl="0" marL="457200" rtl="0" algn="l">
              <a:spcBef>
                <a:spcPts val="0"/>
              </a:spcBef>
              <a:spcAft>
                <a:spcPts val="0"/>
              </a:spcAft>
              <a:buSzPts val="1100"/>
              <a:buChar char="-"/>
            </a:pPr>
            <a:r>
              <a:rPr lang="en"/>
              <a:t>Used ROS node structure of package to rectify images from raw image and camera info</a:t>
            </a:r>
            <a:endParaRPr/>
          </a:p>
          <a:p>
            <a:pPr indent="-298450" lvl="0" marL="457200" rtl="0" algn="l">
              <a:spcBef>
                <a:spcPts val="0"/>
              </a:spcBef>
              <a:spcAft>
                <a:spcPts val="0"/>
              </a:spcAft>
              <a:buSzPts val="1100"/>
              <a:buChar char="-"/>
            </a:pPr>
            <a:r>
              <a:rPr lang="en"/>
              <a:t>RTAB-Map runs two separate nodes: rtabmap and stereo_odometry</a:t>
            </a:r>
            <a:endParaRPr/>
          </a:p>
          <a:p>
            <a:pPr indent="-298450" lvl="1" marL="914400" rtl="0" algn="l">
              <a:spcBef>
                <a:spcPts val="0"/>
              </a:spcBef>
              <a:spcAft>
                <a:spcPts val="0"/>
              </a:spcAft>
              <a:buSzPts val="1100"/>
              <a:buChar char="-"/>
            </a:pPr>
            <a:r>
              <a:rPr lang="en"/>
              <a:t>Rtabmap produces and checks for feature detections against the map</a:t>
            </a:r>
            <a:endParaRPr/>
          </a:p>
          <a:p>
            <a:pPr indent="-298450" lvl="1" marL="914400" rtl="0" algn="l">
              <a:spcBef>
                <a:spcPts val="0"/>
              </a:spcBef>
              <a:spcAft>
                <a:spcPts val="0"/>
              </a:spcAft>
              <a:buSzPts val="1100"/>
              <a:buChar char="-"/>
            </a:pPr>
            <a:r>
              <a:rPr lang="en"/>
              <a:t>Stereo_odometry produces pose estimations using just stereo image inputs and feeds it into rtabmap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4e74a398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4e74a398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a:t>
            </a:r>
            <a:endParaRPr/>
          </a:p>
          <a:p>
            <a:pPr indent="-298450" lvl="0" marL="457200" rtl="0" algn="l">
              <a:spcBef>
                <a:spcPts val="0"/>
              </a:spcBef>
              <a:spcAft>
                <a:spcPts val="0"/>
              </a:spcAft>
              <a:buSzPts val="1100"/>
              <a:buChar char="-"/>
            </a:pPr>
            <a:r>
              <a:rPr lang="en"/>
              <a:t>Could not match corresponding features in stereo image</a:t>
            </a:r>
            <a:endParaRPr/>
          </a:p>
          <a:p>
            <a:pPr indent="-298450" lvl="0" marL="457200" rtl="0" algn="l">
              <a:spcBef>
                <a:spcPts val="0"/>
              </a:spcBef>
              <a:spcAft>
                <a:spcPts val="0"/>
              </a:spcAft>
              <a:buSzPts val="1100"/>
              <a:buChar char="-"/>
            </a:pPr>
            <a:r>
              <a:rPr lang="en"/>
              <a:t>Captured turn effectively, but could not get pose on straight paths</a:t>
            </a:r>
            <a:endParaRPr/>
          </a:p>
          <a:p>
            <a:pPr indent="-298450" lvl="0" marL="457200" rtl="0" algn="l">
              <a:spcBef>
                <a:spcPts val="0"/>
              </a:spcBef>
              <a:spcAft>
                <a:spcPts val="0"/>
              </a:spcAft>
              <a:buSzPts val="1100"/>
              <a:buChar char="-"/>
            </a:pPr>
            <a:r>
              <a:rPr lang="en"/>
              <a:t>Lost odometry if it did not find enough inliers, which is the case with the bottom left image</a:t>
            </a:r>
            <a:endParaRPr/>
          </a:p>
          <a:p>
            <a:pPr indent="0" lvl="0" marL="0" rtl="0" algn="l">
              <a:spcBef>
                <a:spcPts val="0"/>
              </a:spcBef>
              <a:spcAft>
                <a:spcPts val="0"/>
              </a:spcAft>
              <a:buNone/>
            </a:pPr>
            <a:r>
              <a:rPr lang="en"/>
              <a:t>Attempts at fixing:</a:t>
            </a:r>
            <a:endParaRPr/>
          </a:p>
          <a:p>
            <a:pPr indent="-298450" lvl="0" marL="457200" rtl="0" algn="l">
              <a:spcBef>
                <a:spcPts val="0"/>
              </a:spcBef>
              <a:spcAft>
                <a:spcPts val="0"/>
              </a:spcAft>
              <a:buSzPts val="1100"/>
              <a:buChar char="-"/>
            </a:pPr>
            <a:r>
              <a:rPr lang="en"/>
              <a:t>Used various feature detection strategies and modified corresponding parameters</a:t>
            </a:r>
            <a:endParaRPr/>
          </a:p>
          <a:p>
            <a:pPr indent="-298450" lvl="0" marL="457200" rtl="0" algn="l">
              <a:spcBef>
                <a:spcPts val="0"/>
              </a:spcBef>
              <a:spcAft>
                <a:spcPts val="0"/>
              </a:spcAft>
              <a:buSzPts val="1100"/>
              <a:buChar char="-"/>
            </a:pPr>
            <a:r>
              <a:rPr lang="en"/>
              <a:t>Tested GFTT, ORB, and SURF by changing RTAB-Map parameter for Vis/FeatureType</a:t>
            </a:r>
            <a:endParaRPr/>
          </a:p>
          <a:p>
            <a:pPr indent="-298450" lvl="0" marL="457200" rtl="0" algn="l">
              <a:spcBef>
                <a:spcPts val="0"/>
              </a:spcBef>
              <a:spcAft>
                <a:spcPts val="0"/>
              </a:spcAft>
              <a:buSzPts val="1100"/>
              <a:buChar char="-"/>
            </a:pPr>
            <a:r>
              <a:rPr lang="en"/>
              <a:t>Manipulated image</a:t>
            </a:r>
            <a:endParaRPr/>
          </a:p>
          <a:p>
            <a:pPr indent="-298450" lvl="1" marL="914400" rtl="0" algn="l">
              <a:spcBef>
                <a:spcPts val="0"/>
              </a:spcBef>
              <a:spcAft>
                <a:spcPts val="0"/>
              </a:spcAft>
              <a:buSzPts val="1100"/>
              <a:buChar char="-"/>
            </a:pPr>
            <a:r>
              <a:rPr lang="en"/>
              <a:t>Used mask and tried running with only looking at a Region of Interest</a:t>
            </a:r>
            <a:endParaRPr/>
          </a:p>
          <a:p>
            <a:pPr indent="-298450" lvl="1" marL="914400" rtl="0" algn="l">
              <a:spcBef>
                <a:spcPts val="0"/>
              </a:spcBef>
              <a:spcAft>
                <a:spcPts val="0"/>
              </a:spcAft>
              <a:buSzPts val="1100"/>
              <a:buChar char="-"/>
            </a:pPr>
            <a:r>
              <a:rPr lang="en"/>
              <a:t>Converted color image to grayscale</a:t>
            </a:r>
            <a:endParaRPr/>
          </a:p>
          <a:p>
            <a:pPr indent="-298450" lvl="1" marL="914400" rtl="0" algn="l">
              <a:spcBef>
                <a:spcPts val="0"/>
              </a:spcBef>
              <a:spcAft>
                <a:spcPts val="0"/>
              </a:spcAft>
              <a:buSzPts val="1100"/>
              <a:buChar char="-"/>
            </a:pPr>
            <a:r>
              <a:rPr lang="en"/>
              <a:t>Modified exposure of image to make obstacles more distinct in color and grayscale image (Right image shows increased exposure)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2c5e75f4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c5e75f4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KITTI Feature Detection</a:t>
            </a:r>
            <a:endParaRPr/>
          </a:p>
          <a:p>
            <a:pPr indent="-298450" lvl="0" marL="457200" rtl="0" algn="l">
              <a:spcBef>
                <a:spcPts val="0"/>
              </a:spcBef>
              <a:spcAft>
                <a:spcPts val="0"/>
              </a:spcAft>
              <a:buSzPts val="1100"/>
              <a:buChar char="-"/>
            </a:pPr>
            <a:r>
              <a:rPr lang="en"/>
              <a:t>Performed significantly better with RTAB-Map</a:t>
            </a:r>
            <a:endParaRPr/>
          </a:p>
          <a:p>
            <a:pPr indent="-298450" lvl="0" marL="457200" rtl="0" algn="l">
              <a:spcBef>
                <a:spcPts val="0"/>
              </a:spcBef>
              <a:spcAft>
                <a:spcPts val="0"/>
              </a:spcAft>
              <a:buSzPts val="1100"/>
              <a:buChar char="-"/>
            </a:pPr>
            <a:r>
              <a:rPr lang="en"/>
              <a:t>Image is very contrasting</a:t>
            </a:r>
            <a:endParaRPr/>
          </a:p>
          <a:p>
            <a:pPr indent="-298450" lvl="0" marL="457200" rtl="0" algn="l">
              <a:spcBef>
                <a:spcPts val="0"/>
              </a:spcBef>
              <a:spcAft>
                <a:spcPts val="0"/>
              </a:spcAft>
              <a:buSzPts val="1100"/>
              <a:buChar char="-"/>
            </a:pPr>
            <a:r>
              <a:rPr lang="en"/>
              <a:t>Green dots are </a:t>
            </a:r>
            <a:r>
              <a:rPr lang="en"/>
              <a:t>successful</a:t>
            </a:r>
            <a:r>
              <a:rPr lang="en"/>
              <a:t> feature matches between frames (inliers), yellow dots are not matched features from previous frames, red dots are outliers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2c5e75f47_2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2c5e75f47_2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KITTI Odometry Estimation</a:t>
            </a:r>
            <a:endParaRPr/>
          </a:p>
          <a:p>
            <a:pPr indent="-298450" lvl="0" marL="457200" rtl="0" algn="l">
              <a:spcBef>
                <a:spcPts val="0"/>
              </a:spcBef>
              <a:spcAft>
                <a:spcPts val="0"/>
              </a:spcAft>
              <a:buSzPts val="1100"/>
              <a:buChar char="-"/>
            </a:pPr>
            <a:r>
              <a:rPr lang="en"/>
              <a:t>Plotted 4 different generated pose estimations</a:t>
            </a:r>
            <a:endParaRPr/>
          </a:p>
          <a:p>
            <a:pPr indent="-298450" lvl="1" marL="914400" rtl="0" algn="l">
              <a:spcBef>
                <a:spcPts val="0"/>
              </a:spcBef>
              <a:spcAft>
                <a:spcPts val="0"/>
              </a:spcAft>
              <a:buSzPts val="1100"/>
              <a:buChar char="-"/>
            </a:pPr>
            <a:r>
              <a:rPr lang="en"/>
              <a:t>RTAB Odometry consists of pose estimations just from RTAB’s stereo odometry node (without SLAM)</a:t>
            </a:r>
            <a:endParaRPr/>
          </a:p>
          <a:p>
            <a:pPr indent="-298450" lvl="1" marL="914400" rtl="0" algn="l">
              <a:spcBef>
                <a:spcPts val="0"/>
              </a:spcBef>
              <a:spcAft>
                <a:spcPts val="0"/>
              </a:spcAft>
              <a:buSzPts val="1100"/>
              <a:buChar char="-"/>
            </a:pPr>
            <a:r>
              <a:rPr lang="en"/>
              <a:t>Viso2 Odometry is a ROS package that performs stereo odometry similar to RTAB Odometry</a:t>
            </a:r>
            <a:endParaRPr/>
          </a:p>
          <a:p>
            <a:pPr indent="-298450" lvl="1" marL="914400" rtl="0" algn="l">
              <a:spcBef>
                <a:spcPts val="0"/>
              </a:spcBef>
              <a:spcAft>
                <a:spcPts val="0"/>
              </a:spcAft>
              <a:buSzPts val="1100"/>
              <a:buChar char="-"/>
            </a:pPr>
            <a:r>
              <a:rPr lang="en"/>
              <a:t>RTAB-Map Localization Pose is the generated pose using both the pose estimation from either visual odometry method (RTAB or Viso2) and the map from RTAB-Map</a:t>
            </a:r>
            <a:endParaRPr/>
          </a:p>
          <a:p>
            <a:pPr indent="-298450" lvl="1" marL="914400" rtl="0" algn="l">
              <a:spcBef>
                <a:spcPts val="0"/>
              </a:spcBef>
              <a:spcAft>
                <a:spcPts val="0"/>
              </a:spcAft>
              <a:buSzPts val="1100"/>
              <a:buChar char="-"/>
            </a:pPr>
            <a:r>
              <a:rPr lang="en"/>
              <a:t>GPS Fix is the pose found by just plotting the GPS from the vehicle</a:t>
            </a:r>
            <a:endParaRPr/>
          </a:p>
          <a:p>
            <a:pPr indent="-298450" lvl="0" marL="457200" rtl="0" algn="l">
              <a:spcBef>
                <a:spcPts val="0"/>
              </a:spcBef>
              <a:spcAft>
                <a:spcPts val="0"/>
              </a:spcAft>
              <a:buSzPts val="1100"/>
              <a:buChar char="-"/>
            </a:pPr>
            <a:r>
              <a:rPr lang="en"/>
              <a:t>RTAB-Map can perform its own visual odometry or take in outside odometry packages</a:t>
            </a:r>
            <a:endParaRPr/>
          </a:p>
          <a:p>
            <a:pPr indent="-298450" lvl="1" marL="914400" rtl="0" algn="l">
              <a:spcBef>
                <a:spcPts val="0"/>
              </a:spcBef>
              <a:spcAft>
                <a:spcPts val="0"/>
              </a:spcAft>
              <a:buSzPts val="1100"/>
              <a:buChar char="-"/>
            </a:pPr>
            <a:r>
              <a:rPr lang="en"/>
              <a:t>Viso2 is an example of how RTAB-Map can use an outside package to perform pose localization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2c5e75f47_2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2c5e75f47_2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Analysis</a:t>
            </a:r>
            <a:endParaRPr/>
          </a:p>
          <a:p>
            <a:pPr indent="-298450" lvl="0" marL="457200" rtl="0" algn="l">
              <a:spcBef>
                <a:spcPts val="0"/>
              </a:spcBef>
              <a:spcAft>
                <a:spcPts val="0"/>
              </a:spcAft>
              <a:buSzPts val="1100"/>
              <a:buChar char="-"/>
            </a:pPr>
            <a:r>
              <a:rPr lang="en"/>
              <a:t>The picture on the left shows a generated trajectory and map from RTAB-Map</a:t>
            </a:r>
            <a:endParaRPr/>
          </a:p>
          <a:p>
            <a:pPr indent="-298450" lvl="0" marL="457200" rtl="0" algn="l">
              <a:spcBef>
                <a:spcPts val="0"/>
              </a:spcBef>
              <a:spcAft>
                <a:spcPts val="0"/>
              </a:spcAft>
              <a:buSzPts val="1100"/>
              <a:buChar char="-"/>
            </a:pPr>
            <a:r>
              <a:rPr lang="en"/>
              <a:t>The picture on the right shows all of the stored point clouds for the map being displayed</a:t>
            </a:r>
            <a:endParaRPr/>
          </a:p>
          <a:p>
            <a:pPr indent="-298450" lvl="0" marL="457200" rtl="0" algn="l">
              <a:spcBef>
                <a:spcPts val="0"/>
              </a:spcBef>
              <a:spcAft>
                <a:spcPts val="0"/>
              </a:spcAft>
              <a:buSzPts val="1100"/>
              <a:buChar char="-"/>
            </a:pPr>
            <a:r>
              <a:rPr lang="en"/>
              <a:t>The dotted line consists of all nodes generated for the map and each node contains references to past feature detections</a:t>
            </a:r>
            <a:endParaRPr/>
          </a:p>
          <a:p>
            <a:pPr indent="-298450" lvl="0" marL="457200" rtl="0" algn="l">
              <a:spcBef>
                <a:spcPts val="0"/>
              </a:spcBef>
              <a:spcAft>
                <a:spcPts val="0"/>
              </a:spcAft>
              <a:buSzPts val="1100"/>
              <a:buChar char="-"/>
            </a:pPr>
            <a:r>
              <a:rPr lang="en"/>
              <a:t>Past feature detections are matched against current feature detections and the pose is updated according to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2c5e75f47_2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2c5e75f47_2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2c5e75f47_2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2c5e75f47_2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software of OpenVSLAM is roughly divided into three modules, as shown in in above figure: tracking, mapping, and global optimization modules. </a:t>
            </a:r>
            <a:endParaRPr/>
          </a:p>
          <a:p>
            <a:pPr indent="-298450" lvl="0" marL="457200" rtl="0" algn="l">
              <a:spcBef>
                <a:spcPts val="0"/>
              </a:spcBef>
              <a:spcAft>
                <a:spcPts val="0"/>
              </a:spcAft>
              <a:buSzPts val="1100"/>
              <a:buChar char="-"/>
            </a:pPr>
            <a:r>
              <a:rPr lang="en"/>
              <a:t>The tracking module estimates a camera pose for every frame that is sequentially inputted to OpenVSLAM via keypoint matching and pose optimization. This module also decides whether to insert a new keyframe (KF) or not. When a frame is regarded as appropriate for a new KF, it is sent to the mapping and the global optimization modules. </a:t>
            </a:r>
            <a:endParaRPr/>
          </a:p>
          <a:p>
            <a:pPr indent="-298450" lvl="0" marL="457200" rtl="0" algn="l">
              <a:spcBef>
                <a:spcPts val="0"/>
              </a:spcBef>
              <a:spcAft>
                <a:spcPts val="0"/>
              </a:spcAft>
              <a:buSzPts val="1100"/>
              <a:buChar char="-"/>
            </a:pPr>
            <a:r>
              <a:rPr lang="en"/>
              <a:t>In the mapping module, new 3D points are triangulated using the inserted KFs; that is, the map is created and extended. Additionally, the windowed map optimization, called local bundle adjustment (BA), is performed in this module.</a:t>
            </a:r>
            <a:endParaRPr/>
          </a:p>
          <a:p>
            <a:pPr indent="-298450" lvl="0" marL="457200" rtl="0" algn="l">
              <a:spcBef>
                <a:spcPts val="0"/>
              </a:spcBef>
              <a:spcAft>
                <a:spcPts val="0"/>
              </a:spcAft>
              <a:buSzPts val="1100"/>
              <a:buChar char="-"/>
            </a:pPr>
            <a:r>
              <a:rPr lang="en"/>
              <a:t>Loop detection, pose-graph optimization, and global BA are carried out in the global optimization module. Trajectory drift, which often becomes a problem in SLAM, is resolved via pose-graph optimization implemented with g2o. Scale drift is also canceled in this way, especially for monocular camera models.</a:t>
            </a:r>
            <a:endParaRPr/>
          </a:p>
          <a:p>
            <a:pPr indent="-298450" lvl="0" marL="457200" rtl="0" algn="l">
              <a:spcBef>
                <a:spcPts val="0"/>
              </a:spcBef>
              <a:spcAft>
                <a:spcPts val="0"/>
              </a:spcAft>
              <a:buSzPts val="1100"/>
              <a:buChar char="-"/>
            </a:pPr>
            <a:r>
              <a:rPr lang="en"/>
              <a:t>Local map and Global map will be visually seen in the following slides.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2c5e75f4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2c5e75f4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2c5e75f4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2c5e75f4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Not enough features detected on turns to keep track of lateral movement. This results in the algorithm losing track of movement of the camera at turns.</a:t>
            </a:r>
            <a:endParaRPr/>
          </a:p>
          <a:p>
            <a:pPr indent="-298450" lvl="0" marL="457200" rtl="0" algn="l">
              <a:spcBef>
                <a:spcPts val="0"/>
              </a:spcBef>
              <a:spcAft>
                <a:spcPts val="0"/>
              </a:spcAft>
              <a:buSzPts val="1100"/>
              <a:buChar char="-"/>
            </a:pPr>
            <a:r>
              <a:rPr lang="en"/>
              <a:t>Detects features and keeps track of these features over slight movements in a more or less straight line movement.</a:t>
            </a:r>
            <a:endParaRPr/>
          </a:p>
          <a:p>
            <a:pPr indent="-298450" lvl="0" marL="457200" rtl="0" algn="l">
              <a:spcBef>
                <a:spcPts val="0"/>
              </a:spcBef>
              <a:spcAft>
                <a:spcPts val="0"/>
              </a:spcAft>
              <a:buSzPts val="1100"/>
              <a:buChar char="-"/>
            </a:pPr>
            <a:r>
              <a:rPr lang="en"/>
              <a:t>Initial analysis pointed to concentration of features at certain areas of strong contrasts. To counter this, masking, changing image properties, and changing various configuration parameters was tried out but that did not work successfully.</a:t>
            </a:r>
            <a:endParaRPr/>
          </a:p>
          <a:p>
            <a:pPr indent="-298450" lvl="0" marL="457200" rtl="0" algn="l">
              <a:spcBef>
                <a:spcPts val="0"/>
              </a:spcBef>
              <a:spcAft>
                <a:spcPts val="0"/>
              </a:spcAft>
              <a:buSzPts val="1100"/>
              <a:buChar char="-"/>
            </a:pPr>
            <a:r>
              <a:rPr lang="en"/>
              <a:t>Video of SLAM implementation of the Northeastern University data is available at </a:t>
            </a:r>
            <a:r>
              <a:rPr lang="en" u="sng">
                <a:solidFill>
                  <a:schemeClr val="hlink"/>
                </a:solidFill>
                <a:hlinkClick r:id="rId2"/>
              </a:rPr>
              <a:t>https://drive.google.com/file/d/1NZyt2z9RmQRFM-Bn86z8-jv-riXXSzOM/view?usp=sharing</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4e74a398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4e74a398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74e74a398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4e74a398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2c5e75f4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2c5e75f4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KITTI dataset worked really well with OpenVSLAM. Numerous datasets from this source were tried and each one worked really well. </a:t>
            </a:r>
            <a:endParaRPr/>
          </a:p>
          <a:p>
            <a:pPr indent="-298450" lvl="0" marL="457200" rtl="0" algn="l">
              <a:spcBef>
                <a:spcPts val="0"/>
              </a:spcBef>
              <a:spcAft>
                <a:spcPts val="0"/>
              </a:spcAft>
              <a:buSzPts val="1100"/>
              <a:buChar char="-"/>
            </a:pPr>
            <a:r>
              <a:rPr lang="en"/>
              <a:t>Yellow squares on image represent the features detected and tracked as the camera moves.</a:t>
            </a:r>
            <a:endParaRPr/>
          </a:p>
          <a:p>
            <a:pPr indent="-298450" lvl="0" marL="457200" rtl="0" algn="l">
              <a:spcBef>
                <a:spcPts val="0"/>
              </a:spcBef>
              <a:spcAft>
                <a:spcPts val="0"/>
              </a:spcAft>
              <a:buSzPts val="1100"/>
              <a:buChar char="-"/>
            </a:pPr>
            <a:r>
              <a:rPr lang="en"/>
              <a:t>The green rectangles represent the location of the camera with respect to the features detected. </a:t>
            </a:r>
            <a:endParaRPr/>
          </a:p>
          <a:p>
            <a:pPr indent="-298450" lvl="0" marL="457200" rtl="0" algn="l">
              <a:spcBef>
                <a:spcPts val="0"/>
              </a:spcBef>
              <a:spcAft>
                <a:spcPts val="0"/>
              </a:spcAft>
              <a:buSzPts val="1100"/>
              <a:buChar char="-"/>
            </a:pPr>
            <a:r>
              <a:rPr lang="en"/>
              <a:t>The entire group of green triangles represents the trajectory as plotted by OpenVSLAM.</a:t>
            </a:r>
            <a:endParaRPr/>
          </a:p>
          <a:p>
            <a:pPr indent="-298450" lvl="0" marL="457200" rtl="0" algn="l">
              <a:spcBef>
                <a:spcPts val="0"/>
              </a:spcBef>
              <a:spcAft>
                <a:spcPts val="0"/>
              </a:spcAft>
              <a:buSzPts val="1100"/>
              <a:buChar char="-"/>
            </a:pPr>
            <a:r>
              <a:rPr lang="en"/>
              <a:t>The red dots in the top-right image represent the local map from the block diagram explained earlier. The white and red dots together represent the global map.</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2c5e75f4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2c5e75f4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Localization works well with both data sets. But due to errors with SLAM on the NEU dataset, the map is generated incompletely. Hence, localization works only on the part of map the has been generated and stored in the map.msg file in the SLAM stage.</a:t>
            </a:r>
            <a:endParaRPr/>
          </a:p>
          <a:p>
            <a:pPr indent="-298450" lvl="0" marL="457200" rtl="0" algn="l">
              <a:spcBef>
                <a:spcPts val="0"/>
              </a:spcBef>
              <a:spcAft>
                <a:spcPts val="0"/>
              </a:spcAft>
              <a:buSzPts val="1100"/>
              <a:buChar char="-"/>
            </a:pPr>
            <a:r>
              <a:rPr lang="en"/>
              <a:t>Blue squares are the matched features with the stored map.</a:t>
            </a:r>
            <a:endParaRPr/>
          </a:p>
          <a:p>
            <a:pPr indent="-298450" lvl="0" marL="457200" rtl="0" algn="l">
              <a:spcBef>
                <a:spcPts val="0"/>
              </a:spcBef>
              <a:spcAft>
                <a:spcPts val="0"/>
              </a:spcAft>
              <a:buSzPts val="1100"/>
              <a:buChar char="-"/>
            </a:pPr>
            <a:r>
              <a:rPr lang="en"/>
              <a:t>The red dots are again part of the local map corresponding to the features detected and matched with the map generated in SLAM stage.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4e74a398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4e74a398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4e74a398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4e74a398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Between Packages</a:t>
            </a:r>
            <a:endParaRPr/>
          </a:p>
          <a:p>
            <a:pPr indent="-298450" lvl="0" marL="457200" rtl="0" algn="l">
              <a:spcBef>
                <a:spcPts val="0"/>
              </a:spcBef>
              <a:spcAft>
                <a:spcPts val="0"/>
              </a:spcAft>
              <a:buSzPts val="1100"/>
              <a:buChar char="-"/>
            </a:pPr>
            <a:r>
              <a:rPr lang="en"/>
              <a:t>All packages generated poses very similar to one another</a:t>
            </a:r>
            <a:endParaRPr/>
          </a:p>
          <a:p>
            <a:pPr indent="-298450" lvl="0" marL="457200" rtl="0" algn="l">
              <a:spcBef>
                <a:spcPts val="0"/>
              </a:spcBef>
              <a:spcAft>
                <a:spcPts val="0"/>
              </a:spcAft>
              <a:buSzPts val="1100"/>
              <a:buChar char="-"/>
            </a:pPr>
            <a:r>
              <a:rPr lang="en"/>
              <a:t>It was difficult to compare pose estimates for OpenVSLAM because there was not an easily accessible interface to record that information</a:t>
            </a:r>
            <a:endParaRPr/>
          </a:p>
          <a:p>
            <a:pPr indent="-298450" lvl="0" marL="457200" rtl="0" algn="l">
              <a:spcBef>
                <a:spcPts val="0"/>
              </a:spcBef>
              <a:spcAft>
                <a:spcPts val="0"/>
              </a:spcAft>
              <a:buSzPts val="1100"/>
              <a:buChar char="-"/>
            </a:pPr>
            <a:r>
              <a:rPr lang="en"/>
              <a:t>RTAB-Map and SOFT Odometry both provided easily accessible methods for recording poses</a:t>
            </a:r>
            <a:endParaRPr/>
          </a:p>
          <a:p>
            <a:pPr indent="-298450" lvl="0" marL="457200" rtl="0" algn="l">
              <a:spcBef>
                <a:spcPts val="0"/>
              </a:spcBef>
              <a:spcAft>
                <a:spcPts val="0"/>
              </a:spcAft>
              <a:buSzPts val="1100"/>
              <a:buChar char="-"/>
            </a:pPr>
            <a:r>
              <a:rPr lang="en"/>
              <a:t>Matlab implementation did not have a clear way to perform SLAM with the used visual odometry package and stereo images</a:t>
            </a:r>
            <a:endParaRPr/>
          </a:p>
          <a:p>
            <a:pPr indent="-298450" lvl="0" marL="457200" rtl="0" algn="l">
              <a:spcBef>
                <a:spcPts val="0"/>
              </a:spcBef>
              <a:spcAft>
                <a:spcPts val="0"/>
              </a:spcAft>
              <a:buSzPts val="1100"/>
              <a:buChar char="-"/>
            </a:pPr>
            <a:r>
              <a:rPr lang="en"/>
              <a:t>Found RTAB-Map was the easiest package to get setup and retrieve information from</a:t>
            </a:r>
            <a:endParaRPr/>
          </a:p>
          <a:p>
            <a:pPr indent="-298450" lvl="1" marL="914400" rtl="0" algn="l">
              <a:spcBef>
                <a:spcPts val="0"/>
              </a:spcBef>
              <a:spcAft>
                <a:spcPts val="0"/>
              </a:spcAft>
              <a:buSzPts val="1100"/>
              <a:buChar char="-"/>
            </a:pPr>
            <a:r>
              <a:rPr lang="en"/>
              <a:t>This is advantageous for real time systems where an accurate pose estimate may be needed for a task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2c5e75f47_2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2c5e75f47_2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74e74a3986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74e74a3986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2c5e75f47_2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2c5e75f47_2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4e74a398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4e74a398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SOFT-Odometry: </a:t>
            </a:r>
            <a:r>
              <a:rPr lang="en" u="sng">
                <a:solidFill>
                  <a:schemeClr val="hlink"/>
                </a:solidFill>
                <a:hlinkClick r:id="rId2"/>
              </a:rPr>
              <a:t>https://github.com/Mayankm96/Stereo-Odometry-SOFT</a:t>
            </a:r>
            <a:r>
              <a:rPr lang="en"/>
              <a:t> (GitHub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RTAB-Map: </a:t>
            </a:r>
            <a:r>
              <a:rPr lang="en" u="sng">
                <a:solidFill>
                  <a:schemeClr val="hlink"/>
                </a:solidFill>
                <a:hlinkClick r:id="rId3"/>
              </a:rPr>
              <a:t>http://wiki.ros.org/rtabmap_ros</a:t>
            </a:r>
            <a:r>
              <a:rPr lang="en"/>
              <a:t> (Documentation)</a:t>
            </a:r>
            <a:endParaRPr/>
          </a:p>
          <a:p>
            <a:pPr indent="0" lvl="0" marL="0" rtl="0" algn="l">
              <a:spcBef>
                <a:spcPts val="0"/>
              </a:spcBef>
              <a:spcAft>
                <a:spcPts val="0"/>
              </a:spcAft>
              <a:buNone/>
            </a:pPr>
            <a:r>
              <a:rPr lang="en"/>
              <a:t>		</a:t>
            </a:r>
            <a:r>
              <a:rPr lang="en" u="sng">
                <a:solidFill>
                  <a:schemeClr val="hlink"/>
                </a:solidFill>
                <a:hlinkClick r:id="rId4"/>
              </a:rPr>
              <a:t>https://github.com/introlab/rtabmap_ros</a:t>
            </a:r>
            <a:r>
              <a:rPr lang="en"/>
              <a:t> (GitHub repository)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OpenVSLAM: </a:t>
            </a:r>
            <a:r>
              <a:rPr lang="en" u="sng">
                <a:solidFill>
                  <a:schemeClr val="hlink"/>
                </a:solidFill>
                <a:hlinkClick r:id="rId5"/>
              </a:rPr>
              <a:t>https://openvslam.readthedocs.io/en/master/index.html</a:t>
            </a:r>
            <a:r>
              <a:rPr lang="en"/>
              <a:t> (Documentation)</a:t>
            </a:r>
            <a:endParaRPr/>
          </a:p>
          <a:p>
            <a:pPr indent="0" lvl="0" marL="0" rtl="0" algn="l">
              <a:spcBef>
                <a:spcPts val="0"/>
              </a:spcBef>
              <a:spcAft>
                <a:spcPts val="0"/>
              </a:spcAft>
              <a:buNone/>
            </a:pPr>
            <a:r>
              <a:rPr lang="en"/>
              <a:t>		</a:t>
            </a:r>
            <a:r>
              <a:rPr lang="en" u="sng">
                <a:solidFill>
                  <a:schemeClr val="hlink"/>
                </a:solidFill>
                <a:hlinkClick r:id="rId6"/>
              </a:rPr>
              <a:t>https://github.com/xdspacelab/openvslam</a:t>
            </a:r>
            <a:r>
              <a:rPr lang="en"/>
              <a:t> (GitHub repository)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2c5e75f4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2c5e75f4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side, we used disparity map to visualize the quality of stereo images. We can see the trees from far side to near, which means the quality is good for the next step.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we implement feature detector to obtain strongest features from left image and right image and then match them in terms of location and strength. Once we got a list of matched points, we can use triagulation to obtain a point cloud rsepected to the coordinate of left camera.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2c5e75f4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2c5e75f4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the left side, we use pointtracker function to track features from left image of previous time step to current time step, and then track those points again into the right image of current time step. Again we will obtain a point cloud at this time step. This process is called circular matching.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side, we continue to calculate the displacement by estimating transform matrix of the point cloud from previous time step to current time step, and by doing this we can </a:t>
            </a:r>
            <a:r>
              <a:rPr lang="en"/>
              <a:t>further</a:t>
            </a:r>
            <a:r>
              <a:rPr lang="en"/>
              <a:t> continue the whole process iteratively and get the pose of each time step just like forward kinematic.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2c5e75f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2c5e75f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page is wrote for presentation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4e74a398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4e74a398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4e74a3986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4e74a3986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lab.com/mchale.b/eece5554_finalproject/-/tree/maste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Visual SLAM Approaches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Blake McHale, Ziyi Yang, Nanda</a:t>
            </a:r>
            <a:r>
              <a:rPr lang="en"/>
              <a:t>y Kerkar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after replacing with SOFT Odometry VSLAM</a:t>
            </a:r>
            <a:endParaRPr/>
          </a:p>
        </p:txBody>
      </p:sp>
      <p:pic>
        <p:nvPicPr>
          <p:cNvPr id="132" name="Google Shape;132;p22"/>
          <p:cNvPicPr preferRelativeResize="0"/>
          <p:nvPr/>
        </p:nvPicPr>
        <p:blipFill>
          <a:blip r:embed="rId3">
            <a:alphaModFix/>
          </a:blip>
          <a:stretch>
            <a:fillRect/>
          </a:stretch>
        </p:blipFill>
        <p:spPr>
          <a:xfrm>
            <a:off x="347554" y="1342200"/>
            <a:ext cx="3637200" cy="2868875"/>
          </a:xfrm>
          <a:prstGeom prst="rect">
            <a:avLst/>
          </a:prstGeom>
          <a:noFill/>
          <a:ln>
            <a:noFill/>
          </a:ln>
        </p:spPr>
      </p:pic>
      <p:sp>
        <p:nvSpPr>
          <p:cNvPr id="133" name="Google Shape;133;p22"/>
          <p:cNvSpPr txBox="1"/>
          <p:nvPr/>
        </p:nvSpPr>
        <p:spPr>
          <a:xfrm>
            <a:off x="4121900" y="1257400"/>
            <a:ext cx="4818600" cy="336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Why does it perform so good?</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Better detector, which divides images into more tiny grids and thus can detect around 900 features per stereo image, which result in a better matching process applying RANSAC, so it’s not likely to lose tracking when the vehicle is  turning.( But more time-consuming)</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Better outliers remover function, applying outliers removal during the whole circular matching process(L0 to R0, L0 to L1, L1 to R1 and also R1 to R0), which significantly reduce noise and system error.(But also time-consuming)</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Cons:</a:t>
            </a:r>
            <a:endParaRPr>
              <a:latin typeface="Open Sans"/>
              <a:ea typeface="Open Sans"/>
              <a:cs typeface="Open Sans"/>
              <a:sym typeface="Open Sans"/>
            </a:endParaRPr>
          </a:p>
          <a:p>
            <a:pPr indent="0" lvl="0" marL="457200" rtl="0" algn="l">
              <a:spcBef>
                <a:spcPts val="0"/>
              </a:spcBef>
              <a:spcAft>
                <a:spcPts val="0"/>
              </a:spcAft>
              <a:buNone/>
            </a:pPr>
            <a:r>
              <a:rPr lang="en">
                <a:latin typeface="Open Sans"/>
                <a:ea typeface="Open Sans"/>
                <a:cs typeface="Open Sans"/>
                <a:sym typeface="Open Sans"/>
              </a:rPr>
              <a:t>Since the algorithm is really time-consuming, mapping is not feasible to be a part of the whole process, neither can it get the trajectory from a huge dataset in reasonable time.</a:t>
            </a:r>
            <a:endParaRPr>
              <a:latin typeface="Open Sans"/>
              <a:ea typeface="Open Sans"/>
              <a:cs typeface="Open Sans"/>
              <a:sym typeface="Open Sans"/>
            </a:endParaRPr>
          </a:p>
        </p:txBody>
      </p:sp>
      <p:sp>
        <p:nvSpPr>
          <p:cNvPr id="134" name="Google Shape;134;p22"/>
          <p:cNvSpPr txBox="1"/>
          <p:nvPr/>
        </p:nvSpPr>
        <p:spPr>
          <a:xfrm>
            <a:off x="551700" y="4288600"/>
            <a:ext cx="3228900" cy="3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Open Sans"/>
                <a:ea typeface="Open Sans"/>
                <a:cs typeface="Open Sans"/>
                <a:sym typeface="Open Sans"/>
              </a:rPr>
              <a:t>Result after applying SOFT Odometry VSLAM package</a:t>
            </a:r>
            <a:r>
              <a:rPr lang="en" sz="800">
                <a:latin typeface="Open Sans"/>
                <a:ea typeface="Open Sans"/>
                <a:cs typeface="Open Sans"/>
                <a:sym typeface="Open Sans"/>
              </a:rPr>
              <a:t> </a:t>
            </a:r>
            <a:endParaRPr sz="8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(using same dataset as RTAB map and openVSLAM)</a:t>
            </a:r>
            <a:endParaRPr sz="10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Structure</a:t>
            </a:r>
            <a:endParaRPr/>
          </a:p>
        </p:txBody>
      </p:sp>
      <p:pic>
        <p:nvPicPr>
          <p:cNvPr id="140" name="Google Shape;140;p23"/>
          <p:cNvPicPr preferRelativeResize="0"/>
          <p:nvPr/>
        </p:nvPicPr>
        <p:blipFill>
          <a:blip r:embed="rId3">
            <a:alphaModFix/>
          </a:blip>
          <a:stretch>
            <a:fillRect/>
          </a:stretch>
        </p:blipFill>
        <p:spPr>
          <a:xfrm>
            <a:off x="311703" y="1236113"/>
            <a:ext cx="4925046" cy="3496175"/>
          </a:xfrm>
          <a:prstGeom prst="rect">
            <a:avLst/>
          </a:prstGeom>
          <a:noFill/>
          <a:ln>
            <a:noFill/>
          </a:ln>
        </p:spPr>
      </p:pic>
      <p:pic>
        <p:nvPicPr>
          <p:cNvPr id="141" name="Google Shape;141;p23"/>
          <p:cNvPicPr preferRelativeResize="0"/>
          <p:nvPr/>
        </p:nvPicPr>
        <p:blipFill rotWithShape="1">
          <a:blip r:embed="rId4">
            <a:alphaModFix/>
          </a:blip>
          <a:srcRect b="0" l="0" r="32813" t="0"/>
          <a:stretch/>
        </p:blipFill>
        <p:spPr>
          <a:xfrm>
            <a:off x="5028451" y="1668413"/>
            <a:ext cx="4074525" cy="2217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Analysis (NEU Dataset)</a:t>
            </a:r>
            <a:endParaRPr/>
          </a:p>
        </p:txBody>
      </p:sp>
      <p:sp>
        <p:nvSpPr>
          <p:cNvPr id="147" name="Google Shape;147;p24"/>
          <p:cNvSpPr txBox="1"/>
          <p:nvPr>
            <p:ph idx="1" type="body"/>
          </p:nvPr>
        </p:nvSpPr>
        <p:spPr>
          <a:xfrm>
            <a:off x="311700" y="1266325"/>
            <a:ext cx="56955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tracking features and maintaining odometry</a:t>
            </a:r>
            <a:endParaRPr/>
          </a:p>
          <a:p>
            <a:pPr indent="0" lvl="0" marL="0" rtl="0" algn="l">
              <a:spcBef>
                <a:spcPts val="1600"/>
              </a:spcBef>
              <a:spcAft>
                <a:spcPts val="0"/>
              </a:spcAft>
              <a:buNone/>
            </a:pPr>
            <a:r>
              <a:rPr lang="en"/>
              <a:t>Tested various feature detection strategies</a:t>
            </a:r>
            <a:endParaRPr/>
          </a:p>
          <a:p>
            <a:pPr indent="0" lvl="0" marL="0" rtl="0" algn="l">
              <a:spcBef>
                <a:spcPts val="1600"/>
              </a:spcBef>
              <a:spcAft>
                <a:spcPts val="0"/>
              </a:spcAft>
              <a:buNone/>
            </a:pPr>
            <a:r>
              <a:rPr lang="en"/>
              <a:t>Changed thresholds for feature detection</a:t>
            </a:r>
            <a:endParaRPr/>
          </a:p>
          <a:p>
            <a:pPr indent="0" lvl="0" marL="0" rtl="0" algn="l">
              <a:spcBef>
                <a:spcPts val="1600"/>
              </a:spcBef>
              <a:spcAft>
                <a:spcPts val="1600"/>
              </a:spcAft>
              <a:buNone/>
            </a:pPr>
            <a:r>
              <a:t/>
            </a:r>
            <a:endParaRPr/>
          </a:p>
        </p:txBody>
      </p:sp>
      <p:pic>
        <p:nvPicPr>
          <p:cNvPr id="148" name="Google Shape;148;p24"/>
          <p:cNvPicPr preferRelativeResize="0"/>
          <p:nvPr/>
        </p:nvPicPr>
        <p:blipFill>
          <a:blip r:embed="rId3">
            <a:alphaModFix/>
          </a:blip>
          <a:stretch>
            <a:fillRect/>
          </a:stretch>
        </p:blipFill>
        <p:spPr>
          <a:xfrm>
            <a:off x="578898" y="2839175"/>
            <a:ext cx="4063001" cy="2101224"/>
          </a:xfrm>
          <a:prstGeom prst="rect">
            <a:avLst/>
          </a:prstGeom>
          <a:noFill/>
          <a:ln>
            <a:noFill/>
          </a:ln>
        </p:spPr>
      </p:pic>
      <p:pic>
        <p:nvPicPr>
          <p:cNvPr id="149" name="Google Shape;149;p24"/>
          <p:cNvPicPr preferRelativeResize="0"/>
          <p:nvPr/>
        </p:nvPicPr>
        <p:blipFill>
          <a:blip r:embed="rId4">
            <a:alphaModFix/>
          </a:blip>
          <a:stretch>
            <a:fillRect/>
          </a:stretch>
        </p:blipFill>
        <p:spPr>
          <a:xfrm>
            <a:off x="5220800" y="1993975"/>
            <a:ext cx="3712776" cy="2946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Analysis (KITTI Feature Detection)</a:t>
            </a:r>
            <a:endParaRPr/>
          </a:p>
        </p:txBody>
      </p:sp>
      <p:pic>
        <p:nvPicPr>
          <p:cNvPr id="155" name="Google Shape;155;p25"/>
          <p:cNvPicPr preferRelativeResize="0"/>
          <p:nvPr/>
        </p:nvPicPr>
        <p:blipFill>
          <a:blip r:embed="rId3">
            <a:alphaModFix/>
          </a:blip>
          <a:stretch>
            <a:fillRect/>
          </a:stretch>
        </p:blipFill>
        <p:spPr>
          <a:xfrm>
            <a:off x="132155" y="1502875"/>
            <a:ext cx="8879701" cy="268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Analysis (KITTI Pose Estimation)</a:t>
            </a:r>
            <a:endParaRPr/>
          </a:p>
          <a:p>
            <a:pPr indent="0" lvl="0" marL="0" rtl="0" algn="l">
              <a:spcBef>
                <a:spcPts val="0"/>
              </a:spcBef>
              <a:spcAft>
                <a:spcPts val="0"/>
              </a:spcAft>
              <a:buNone/>
            </a:pPr>
            <a:r>
              <a:t/>
            </a:r>
            <a:endParaRPr/>
          </a:p>
        </p:txBody>
      </p:sp>
      <p:sp>
        <p:nvSpPr>
          <p:cNvPr id="161" name="Google Shape;161;p26"/>
          <p:cNvSpPr txBox="1"/>
          <p:nvPr>
            <p:ph idx="1" type="body"/>
          </p:nvPr>
        </p:nvSpPr>
        <p:spPr>
          <a:xfrm>
            <a:off x="311700" y="1266325"/>
            <a:ext cx="4012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4 different poses:</a:t>
            </a:r>
            <a:endParaRPr/>
          </a:p>
          <a:p>
            <a:pPr indent="-342900" lvl="0" marL="457200" rtl="0" algn="l">
              <a:spcBef>
                <a:spcPts val="1600"/>
              </a:spcBef>
              <a:spcAft>
                <a:spcPts val="0"/>
              </a:spcAft>
              <a:buSzPts val="1800"/>
              <a:buChar char="●"/>
            </a:pPr>
            <a:r>
              <a:rPr lang="en"/>
              <a:t>RTAB Odometry</a:t>
            </a:r>
            <a:endParaRPr/>
          </a:p>
          <a:p>
            <a:pPr indent="-342900" lvl="0" marL="457200" rtl="0" algn="l">
              <a:spcBef>
                <a:spcPts val="0"/>
              </a:spcBef>
              <a:spcAft>
                <a:spcPts val="0"/>
              </a:spcAft>
              <a:buSzPts val="1800"/>
              <a:buChar char="●"/>
            </a:pPr>
            <a:r>
              <a:rPr lang="en"/>
              <a:t>Viso2 Odometry</a:t>
            </a:r>
            <a:endParaRPr/>
          </a:p>
          <a:p>
            <a:pPr indent="-342900" lvl="0" marL="457200" rtl="0" algn="l">
              <a:spcBef>
                <a:spcPts val="0"/>
              </a:spcBef>
              <a:spcAft>
                <a:spcPts val="0"/>
              </a:spcAft>
              <a:buSzPts val="1800"/>
              <a:buChar char="●"/>
            </a:pPr>
            <a:r>
              <a:rPr lang="en"/>
              <a:t>RTAB-Map Localization Pose</a:t>
            </a:r>
            <a:endParaRPr/>
          </a:p>
          <a:p>
            <a:pPr indent="-342900" lvl="0" marL="457200" rtl="0" algn="l">
              <a:spcBef>
                <a:spcPts val="0"/>
              </a:spcBef>
              <a:spcAft>
                <a:spcPts val="0"/>
              </a:spcAft>
              <a:buSzPts val="1800"/>
              <a:buChar char="●"/>
            </a:pPr>
            <a:r>
              <a:rPr lang="en"/>
              <a:t>GPS Fix</a:t>
            </a:r>
            <a:endParaRPr/>
          </a:p>
          <a:p>
            <a:pPr indent="0" lvl="0" marL="0" rtl="0" algn="l">
              <a:spcBef>
                <a:spcPts val="1600"/>
              </a:spcBef>
              <a:spcAft>
                <a:spcPts val="1600"/>
              </a:spcAft>
              <a:buNone/>
            </a:pPr>
            <a:r>
              <a:rPr lang="en"/>
              <a:t>RTAB-Map allows for input from other Visual Odometry libraries (Viso2, etc.)</a:t>
            </a:r>
            <a:endParaRPr/>
          </a:p>
        </p:txBody>
      </p:sp>
      <p:pic>
        <p:nvPicPr>
          <p:cNvPr id="162" name="Google Shape;162;p26"/>
          <p:cNvPicPr preferRelativeResize="0"/>
          <p:nvPr/>
        </p:nvPicPr>
        <p:blipFill rotWithShape="1">
          <a:blip r:embed="rId3">
            <a:alphaModFix/>
          </a:blip>
          <a:srcRect b="0" l="0" r="0" t="0"/>
          <a:stretch/>
        </p:blipFill>
        <p:spPr>
          <a:xfrm>
            <a:off x="4476900" y="1304825"/>
            <a:ext cx="4514701" cy="33266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Analysis (KITTI Map Generation)</a:t>
            </a:r>
            <a:endParaRPr/>
          </a:p>
          <a:p>
            <a:pPr indent="0" lvl="0" marL="0" rtl="0" algn="l">
              <a:spcBef>
                <a:spcPts val="0"/>
              </a:spcBef>
              <a:spcAft>
                <a:spcPts val="0"/>
              </a:spcAft>
              <a:buNone/>
            </a:pPr>
            <a:r>
              <a:t/>
            </a:r>
            <a:endParaRPr/>
          </a:p>
        </p:txBody>
      </p:sp>
      <p:pic>
        <p:nvPicPr>
          <p:cNvPr id="168" name="Google Shape;168;p27"/>
          <p:cNvPicPr preferRelativeResize="0"/>
          <p:nvPr/>
        </p:nvPicPr>
        <p:blipFill rotWithShape="1">
          <a:blip r:embed="rId3">
            <a:alphaModFix/>
          </a:blip>
          <a:srcRect b="0" l="3611" r="5874" t="0"/>
          <a:stretch/>
        </p:blipFill>
        <p:spPr>
          <a:xfrm>
            <a:off x="311700" y="1576525"/>
            <a:ext cx="4888676" cy="2456200"/>
          </a:xfrm>
          <a:prstGeom prst="rect">
            <a:avLst/>
          </a:prstGeom>
          <a:noFill/>
          <a:ln>
            <a:noFill/>
          </a:ln>
        </p:spPr>
      </p:pic>
      <p:pic>
        <p:nvPicPr>
          <p:cNvPr id="169" name="Google Shape;169;p27"/>
          <p:cNvPicPr preferRelativeResize="0"/>
          <p:nvPr/>
        </p:nvPicPr>
        <p:blipFill>
          <a:blip r:embed="rId4">
            <a:alphaModFix/>
          </a:blip>
          <a:stretch>
            <a:fillRect/>
          </a:stretch>
        </p:blipFill>
        <p:spPr>
          <a:xfrm>
            <a:off x="5342776" y="1152425"/>
            <a:ext cx="3638824" cy="35929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RTAB-Map Review</a:t>
            </a:r>
            <a:endParaRPr/>
          </a:p>
        </p:txBody>
      </p:sp>
      <p:sp>
        <p:nvSpPr>
          <p:cNvPr id="175" name="Google Shape;175;p28"/>
          <p:cNvSpPr txBox="1"/>
          <p:nvPr>
            <p:ph idx="1" type="body"/>
          </p:nvPr>
        </p:nvSpPr>
        <p:spPr>
          <a:xfrm>
            <a:off x="311700" y="1266325"/>
            <a:ext cx="81942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Performs well on KITTI dataset</a:t>
            </a:r>
            <a:endParaRPr/>
          </a:p>
          <a:p>
            <a:pPr indent="0" lvl="0" marL="0" rtl="0" algn="l">
              <a:spcBef>
                <a:spcPts val="1600"/>
              </a:spcBef>
              <a:spcAft>
                <a:spcPts val="0"/>
              </a:spcAft>
              <a:buNone/>
            </a:pPr>
            <a:r>
              <a:rPr lang="en"/>
              <a:t>Cannot successfully complete a full run with NEU dataset because of lack of feature detections to generate odometry estimates</a:t>
            </a:r>
            <a:endParaRPr/>
          </a:p>
          <a:p>
            <a:pPr indent="0" lvl="0" marL="0" rtl="0" algn="l">
              <a:spcBef>
                <a:spcPts val="1600"/>
              </a:spcBef>
              <a:spcAft>
                <a:spcPts val="0"/>
              </a:spcAft>
              <a:buNone/>
            </a:pPr>
            <a:r>
              <a:rPr lang="en"/>
              <a:t>Versatile package that can use many different sensors</a:t>
            </a:r>
            <a:endParaRPr/>
          </a:p>
          <a:p>
            <a:pPr indent="0" lvl="0" marL="0" rtl="0" algn="l">
              <a:spcBef>
                <a:spcPts val="1600"/>
              </a:spcBef>
              <a:spcAft>
                <a:spcPts val="0"/>
              </a:spcAft>
              <a:buNone/>
            </a:pPr>
            <a:r>
              <a:rPr lang="en"/>
              <a:t>Well documented repository with many tutorials</a:t>
            </a:r>
            <a:endParaRPr/>
          </a:p>
          <a:p>
            <a:pPr indent="0" lvl="0" marL="0" rtl="0" algn="l">
              <a:spcBef>
                <a:spcPts val="1600"/>
              </a:spcBef>
              <a:spcAft>
                <a:spcPts val="1600"/>
              </a:spcAft>
              <a:buNone/>
            </a:pPr>
            <a:r>
              <a:rPr lang="en"/>
              <a:t>Provides easy method to tune various parameters of mapping and feature detection algorithms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OpenVSLAM</a:t>
            </a:r>
            <a:endParaRPr/>
          </a:p>
        </p:txBody>
      </p:sp>
      <p:pic>
        <p:nvPicPr>
          <p:cNvPr id="181" name="Google Shape;181;p29"/>
          <p:cNvPicPr preferRelativeResize="0"/>
          <p:nvPr/>
        </p:nvPicPr>
        <p:blipFill>
          <a:blip r:embed="rId3">
            <a:alphaModFix/>
          </a:blip>
          <a:stretch>
            <a:fillRect/>
          </a:stretch>
        </p:blipFill>
        <p:spPr>
          <a:xfrm>
            <a:off x="1069175" y="1057175"/>
            <a:ext cx="7005651" cy="390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45025"/>
            <a:ext cx="4260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to note:</a:t>
            </a:r>
            <a:endParaRPr/>
          </a:p>
        </p:txBody>
      </p:sp>
      <p:sp>
        <p:nvSpPr>
          <p:cNvPr id="187" name="Google Shape;187;p30"/>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Versatile</a:t>
            </a:r>
            <a:endParaRPr b="1"/>
          </a:p>
          <a:p>
            <a:pPr indent="-317500" lvl="0" marL="457200" rtl="0" algn="l">
              <a:spcBef>
                <a:spcPts val="1600"/>
              </a:spcBef>
              <a:spcAft>
                <a:spcPts val="0"/>
              </a:spcAft>
              <a:buSzPts val="1400"/>
              <a:buChar char="●"/>
            </a:pPr>
            <a:r>
              <a:rPr lang="en"/>
              <a:t>Compatible with a variety of camera models</a:t>
            </a:r>
            <a:endParaRPr/>
          </a:p>
          <a:p>
            <a:pPr indent="-317500" lvl="0" marL="457200" rtl="0" algn="l">
              <a:spcBef>
                <a:spcPts val="0"/>
              </a:spcBef>
              <a:spcAft>
                <a:spcPts val="0"/>
              </a:spcAft>
              <a:buSzPts val="1400"/>
              <a:buChar char="●"/>
            </a:pPr>
            <a:r>
              <a:rPr lang="en"/>
              <a:t>Customizable to add new cameras</a:t>
            </a:r>
            <a:endParaRPr/>
          </a:p>
          <a:p>
            <a:pPr indent="-317500" lvl="0" marL="457200" rtl="0" algn="l">
              <a:spcBef>
                <a:spcPts val="0"/>
              </a:spcBef>
              <a:spcAft>
                <a:spcPts val="0"/>
              </a:spcAft>
              <a:buSzPts val="1400"/>
              <a:buChar char="●"/>
            </a:pPr>
            <a:r>
              <a:rPr lang="en"/>
              <a:t>Maintained regularly with elaborate documentation for installation and running sample runs</a:t>
            </a:r>
            <a:endParaRPr/>
          </a:p>
          <a:p>
            <a:pPr indent="0" lvl="0" marL="0" rtl="0" algn="l">
              <a:spcBef>
                <a:spcPts val="1600"/>
              </a:spcBef>
              <a:spcAft>
                <a:spcPts val="0"/>
              </a:spcAft>
              <a:buNone/>
            </a:pPr>
            <a:r>
              <a:rPr b="1" lang="en"/>
              <a:t>Maps</a:t>
            </a:r>
            <a:endParaRPr b="1"/>
          </a:p>
          <a:p>
            <a:pPr indent="-317500" lvl="0" marL="457200" rtl="0" algn="l">
              <a:spcBef>
                <a:spcPts val="1600"/>
              </a:spcBef>
              <a:spcAft>
                <a:spcPts val="0"/>
              </a:spcAft>
              <a:buSzPts val="1400"/>
              <a:buChar char="●"/>
            </a:pPr>
            <a:r>
              <a:rPr lang="en"/>
              <a:t>Maps can be stored while mapping and loaded for localization</a:t>
            </a:r>
            <a:endParaRPr/>
          </a:p>
        </p:txBody>
      </p:sp>
      <p:sp>
        <p:nvSpPr>
          <p:cNvPr id="188" name="Google Shape;188;p30"/>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Disadvantages:</a:t>
            </a:r>
            <a:endParaRPr b="1"/>
          </a:p>
          <a:p>
            <a:pPr indent="-317500" lvl="0" marL="457200" rtl="0" algn="l">
              <a:spcBef>
                <a:spcPts val="1600"/>
              </a:spcBef>
              <a:spcAft>
                <a:spcPts val="0"/>
              </a:spcAft>
              <a:buSzPts val="1400"/>
              <a:buChar char="●"/>
            </a:pPr>
            <a:r>
              <a:rPr lang="en"/>
              <a:t>Only basic incorporation of ROS makes working with topics and nodes difficult</a:t>
            </a:r>
            <a:endParaRPr/>
          </a:p>
          <a:p>
            <a:pPr indent="-317500" lvl="0" marL="457200" rtl="0" algn="l">
              <a:spcBef>
                <a:spcPts val="0"/>
              </a:spcBef>
              <a:spcAft>
                <a:spcPts val="0"/>
              </a:spcAft>
              <a:buSzPts val="1400"/>
              <a:buChar char="●"/>
            </a:pPr>
            <a:r>
              <a:rPr lang="en"/>
              <a:t>Requires data with distinct features for good results</a:t>
            </a:r>
            <a:endParaRPr/>
          </a:p>
          <a:p>
            <a:pPr indent="0" lvl="0" marL="0" rtl="0" algn="l">
              <a:spcBef>
                <a:spcPts val="1600"/>
              </a:spcBef>
              <a:spcAft>
                <a:spcPts val="0"/>
              </a:spcAft>
              <a:buNone/>
            </a:pPr>
            <a:r>
              <a:rPr b="1" lang="en"/>
              <a:t>Implementation:</a:t>
            </a:r>
            <a:endParaRPr b="1"/>
          </a:p>
          <a:p>
            <a:pPr indent="-317500" lvl="0" marL="457200" rtl="0" algn="l">
              <a:spcBef>
                <a:spcPts val="1600"/>
              </a:spcBef>
              <a:spcAft>
                <a:spcPts val="0"/>
              </a:spcAft>
              <a:buSzPts val="1400"/>
              <a:buChar char="●"/>
            </a:pPr>
            <a:r>
              <a:rPr lang="en"/>
              <a:t>Implemented for monocular camera setting in this project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 Results with NEU data</a:t>
            </a:r>
            <a:endParaRPr/>
          </a:p>
        </p:txBody>
      </p:sp>
      <p:pic>
        <p:nvPicPr>
          <p:cNvPr id="194" name="Google Shape;194;p31"/>
          <p:cNvPicPr preferRelativeResize="0"/>
          <p:nvPr/>
        </p:nvPicPr>
        <p:blipFill>
          <a:blip r:embed="rId3">
            <a:alphaModFix/>
          </a:blip>
          <a:stretch>
            <a:fillRect/>
          </a:stretch>
        </p:blipFill>
        <p:spPr>
          <a:xfrm>
            <a:off x="665925" y="1317850"/>
            <a:ext cx="3225725" cy="3390276"/>
          </a:xfrm>
          <a:prstGeom prst="rect">
            <a:avLst/>
          </a:prstGeom>
          <a:noFill/>
          <a:ln>
            <a:noFill/>
          </a:ln>
        </p:spPr>
      </p:pic>
      <p:pic>
        <p:nvPicPr>
          <p:cNvPr id="195" name="Google Shape;195;p31"/>
          <p:cNvPicPr preferRelativeResize="0"/>
          <p:nvPr/>
        </p:nvPicPr>
        <p:blipFill>
          <a:blip r:embed="rId4">
            <a:alphaModFix/>
          </a:blip>
          <a:stretch>
            <a:fillRect/>
          </a:stretch>
        </p:blipFill>
        <p:spPr>
          <a:xfrm>
            <a:off x="5454175" y="0"/>
            <a:ext cx="3225724" cy="2663459"/>
          </a:xfrm>
          <a:prstGeom prst="rect">
            <a:avLst/>
          </a:prstGeom>
          <a:noFill/>
          <a:ln>
            <a:noFill/>
          </a:ln>
        </p:spPr>
      </p:pic>
      <p:pic>
        <p:nvPicPr>
          <p:cNvPr id="196" name="Google Shape;196;p31"/>
          <p:cNvPicPr preferRelativeResize="0"/>
          <p:nvPr/>
        </p:nvPicPr>
        <p:blipFill>
          <a:blip r:embed="rId5">
            <a:alphaModFix/>
          </a:blip>
          <a:stretch>
            <a:fillRect/>
          </a:stretch>
        </p:blipFill>
        <p:spPr>
          <a:xfrm>
            <a:off x="5454175" y="2518655"/>
            <a:ext cx="3225725" cy="26248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and evaluation on various Visual SLAM approaches:</a:t>
            </a:r>
            <a:endParaRPr/>
          </a:p>
          <a:p>
            <a:pPr indent="-342900" lvl="0" marL="457200" rtl="0" algn="l">
              <a:spcBef>
                <a:spcPts val="1600"/>
              </a:spcBef>
              <a:spcAft>
                <a:spcPts val="0"/>
              </a:spcAft>
              <a:buSzPts val="1800"/>
              <a:buChar char="●"/>
            </a:pPr>
            <a:r>
              <a:rPr lang="en"/>
              <a:t>MATLAB</a:t>
            </a:r>
            <a:endParaRPr/>
          </a:p>
          <a:p>
            <a:pPr indent="-342900" lvl="0" marL="457200" rtl="0" algn="l">
              <a:spcBef>
                <a:spcPts val="0"/>
              </a:spcBef>
              <a:spcAft>
                <a:spcPts val="0"/>
              </a:spcAft>
              <a:buSzPts val="1800"/>
              <a:buChar char="●"/>
            </a:pPr>
            <a:r>
              <a:rPr lang="en"/>
              <a:t>OpenVSLAM package</a:t>
            </a:r>
            <a:endParaRPr/>
          </a:p>
          <a:p>
            <a:pPr indent="-342900" lvl="0" marL="457200" rtl="0" algn="l">
              <a:spcBef>
                <a:spcPts val="0"/>
              </a:spcBef>
              <a:spcAft>
                <a:spcPts val="0"/>
              </a:spcAft>
              <a:buSzPts val="1800"/>
              <a:buChar char="●"/>
            </a:pPr>
            <a:r>
              <a:rPr lang="en"/>
              <a:t>RTAB-Map package</a:t>
            </a:r>
            <a:endParaRPr/>
          </a:p>
          <a:p>
            <a:pPr indent="0" lvl="0" marL="0" rtl="0" algn="l">
              <a:spcBef>
                <a:spcPts val="1600"/>
              </a:spcBef>
              <a:spcAft>
                <a:spcPts val="0"/>
              </a:spcAft>
              <a:buNone/>
            </a:pPr>
            <a:r>
              <a:rPr lang="en"/>
              <a:t>Analysis on two datasets: NEU dataset, KITTI dataset</a:t>
            </a:r>
            <a:endParaRPr/>
          </a:p>
          <a:p>
            <a:pPr indent="0" lvl="0" marL="0" rtl="0" algn="l">
              <a:spcBef>
                <a:spcPts val="1600"/>
              </a:spcBef>
              <a:spcAft>
                <a:spcPts val="0"/>
              </a:spcAft>
              <a:buNone/>
            </a:pPr>
            <a:r>
              <a:rPr lang="en"/>
              <a:t>Comparison of performance on different datasets with the packages</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00" y="445025"/>
            <a:ext cx="3999900" cy="13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when working on NEU Data</a:t>
            </a:r>
            <a:endParaRPr/>
          </a:p>
        </p:txBody>
      </p:sp>
      <p:sp>
        <p:nvSpPr>
          <p:cNvPr id="202" name="Google Shape;202;p32"/>
          <p:cNvSpPr txBox="1"/>
          <p:nvPr>
            <p:ph idx="1" type="body"/>
          </p:nvPr>
        </p:nvSpPr>
        <p:spPr>
          <a:xfrm>
            <a:off x="311700" y="1911275"/>
            <a:ext cx="3999900" cy="2657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Loss of features on sharp turns that leads to reset of map at sharp turns</a:t>
            </a:r>
            <a:endParaRPr/>
          </a:p>
          <a:p>
            <a:pPr indent="-317500" lvl="0" marL="457200" rtl="0" algn="l">
              <a:spcBef>
                <a:spcPts val="0"/>
              </a:spcBef>
              <a:spcAft>
                <a:spcPts val="0"/>
              </a:spcAft>
              <a:buSzPts val="1400"/>
              <a:buChar char="●"/>
            </a:pPr>
            <a:r>
              <a:rPr lang="en"/>
              <a:t>Features were more concentrated towards centre of image and extremely sharp contrasting sections only</a:t>
            </a:r>
            <a:endParaRPr/>
          </a:p>
          <a:p>
            <a:pPr indent="-317500" lvl="0" marL="457200" rtl="0" algn="l">
              <a:spcBef>
                <a:spcPts val="0"/>
              </a:spcBef>
              <a:spcAft>
                <a:spcPts val="0"/>
              </a:spcAft>
              <a:buSzPts val="1400"/>
              <a:buChar char="●"/>
            </a:pPr>
            <a:r>
              <a:rPr lang="en"/>
              <a:t>Difficult to extract data using ROS features with OpenVSLAM</a:t>
            </a:r>
            <a:endParaRPr/>
          </a:p>
        </p:txBody>
      </p:sp>
      <p:sp>
        <p:nvSpPr>
          <p:cNvPr id="203" name="Google Shape;203;p32"/>
          <p:cNvSpPr txBox="1"/>
          <p:nvPr>
            <p:ph idx="2" type="body"/>
          </p:nvPr>
        </p:nvSpPr>
        <p:spPr>
          <a:xfrm>
            <a:off x="4832400" y="1913825"/>
            <a:ext cx="3999900" cy="280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Masking</a:t>
            </a:r>
            <a:endParaRPr/>
          </a:p>
          <a:p>
            <a:pPr indent="-317500" lvl="0" marL="457200" rtl="0" algn="l">
              <a:spcBef>
                <a:spcPts val="0"/>
              </a:spcBef>
              <a:spcAft>
                <a:spcPts val="0"/>
              </a:spcAft>
              <a:buSzPts val="1400"/>
              <a:buChar char="●"/>
            </a:pPr>
            <a:r>
              <a:rPr lang="en"/>
              <a:t>Optimization of image properties </a:t>
            </a:r>
            <a:endParaRPr/>
          </a:p>
          <a:p>
            <a:pPr indent="-317500" lvl="0" marL="457200" rtl="0" algn="l">
              <a:spcBef>
                <a:spcPts val="0"/>
              </a:spcBef>
              <a:spcAft>
                <a:spcPts val="0"/>
              </a:spcAft>
              <a:buSzPts val="1400"/>
              <a:buChar char="●"/>
            </a:pPr>
            <a:r>
              <a:rPr lang="en"/>
              <a:t>Configuration changes</a:t>
            </a:r>
            <a:endParaRPr/>
          </a:p>
          <a:p>
            <a:pPr indent="-317500" lvl="0" marL="457200" rtl="0" algn="l">
              <a:spcBef>
                <a:spcPts val="0"/>
              </a:spcBef>
              <a:spcAft>
                <a:spcPts val="0"/>
              </a:spcAft>
              <a:buSzPts val="1400"/>
              <a:buChar char="●"/>
            </a:pPr>
            <a:r>
              <a:rPr lang="en"/>
              <a:t>Examined working on numerous KITTI datasets to understand issues </a:t>
            </a:r>
            <a:endParaRPr/>
          </a:p>
        </p:txBody>
      </p:sp>
      <p:sp>
        <p:nvSpPr>
          <p:cNvPr id="204" name="Google Shape;204;p32"/>
          <p:cNvSpPr txBox="1"/>
          <p:nvPr>
            <p:ph type="title"/>
          </p:nvPr>
        </p:nvSpPr>
        <p:spPr>
          <a:xfrm>
            <a:off x="4807500" y="445025"/>
            <a:ext cx="3999900" cy="13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Corrective measures attempted</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3"/>
          <p:cNvSpPr txBox="1"/>
          <p:nvPr>
            <p:ph type="title"/>
          </p:nvPr>
        </p:nvSpPr>
        <p:spPr>
          <a:xfrm>
            <a:off x="372000" y="295025"/>
            <a:ext cx="2695200" cy="20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SLAM Results with KITTI Data</a:t>
            </a:r>
            <a:endParaRPr/>
          </a:p>
        </p:txBody>
      </p:sp>
      <p:sp>
        <p:nvSpPr>
          <p:cNvPr id="210" name="Google Shape;210;p33"/>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1" name="Google Shape;211;p33"/>
          <p:cNvPicPr preferRelativeResize="0"/>
          <p:nvPr/>
        </p:nvPicPr>
        <p:blipFill>
          <a:blip r:embed="rId3">
            <a:alphaModFix/>
          </a:blip>
          <a:stretch>
            <a:fillRect/>
          </a:stretch>
        </p:blipFill>
        <p:spPr>
          <a:xfrm>
            <a:off x="155850" y="2674629"/>
            <a:ext cx="8832299" cy="2468871"/>
          </a:xfrm>
          <a:prstGeom prst="rect">
            <a:avLst/>
          </a:prstGeom>
          <a:noFill/>
          <a:ln>
            <a:noFill/>
          </a:ln>
        </p:spPr>
      </p:pic>
      <p:pic>
        <p:nvPicPr>
          <p:cNvPr id="212" name="Google Shape;212;p33"/>
          <p:cNvPicPr preferRelativeResize="0"/>
          <p:nvPr/>
        </p:nvPicPr>
        <p:blipFill>
          <a:blip r:embed="rId4">
            <a:alphaModFix/>
          </a:blip>
          <a:stretch>
            <a:fillRect/>
          </a:stretch>
        </p:blipFill>
        <p:spPr>
          <a:xfrm>
            <a:off x="6022175" y="0"/>
            <a:ext cx="2965975" cy="2675051"/>
          </a:xfrm>
          <a:prstGeom prst="rect">
            <a:avLst/>
          </a:prstGeom>
          <a:noFill/>
          <a:ln>
            <a:noFill/>
          </a:ln>
        </p:spPr>
      </p:pic>
      <p:pic>
        <p:nvPicPr>
          <p:cNvPr id="213" name="Google Shape;213;p33"/>
          <p:cNvPicPr preferRelativeResize="0"/>
          <p:nvPr/>
        </p:nvPicPr>
        <p:blipFill>
          <a:blip r:embed="rId5">
            <a:alphaModFix/>
          </a:blip>
          <a:stretch>
            <a:fillRect/>
          </a:stretch>
        </p:blipFill>
        <p:spPr>
          <a:xfrm>
            <a:off x="3068375" y="0"/>
            <a:ext cx="2877606" cy="2675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25375" y="627150"/>
            <a:ext cx="4618800" cy="194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Localization Results with KITTI Data</a:t>
            </a:r>
            <a:endParaRPr/>
          </a:p>
        </p:txBody>
      </p:sp>
      <p:pic>
        <p:nvPicPr>
          <p:cNvPr id="219" name="Google Shape;219;p34"/>
          <p:cNvPicPr preferRelativeResize="0"/>
          <p:nvPr/>
        </p:nvPicPr>
        <p:blipFill>
          <a:blip r:embed="rId3">
            <a:alphaModFix/>
          </a:blip>
          <a:stretch>
            <a:fillRect/>
          </a:stretch>
        </p:blipFill>
        <p:spPr>
          <a:xfrm>
            <a:off x="129550" y="2649475"/>
            <a:ext cx="8884901" cy="2494025"/>
          </a:xfrm>
          <a:prstGeom prst="rect">
            <a:avLst/>
          </a:prstGeom>
          <a:noFill/>
          <a:ln>
            <a:noFill/>
          </a:ln>
        </p:spPr>
      </p:pic>
      <p:pic>
        <p:nvPicPr>
          <p:cNvPr id="220" name="Google Shape;220;p34"/>
          <p:cNvPicPr preferRelativeResize="0"/>
          <p:nvPr/>
        </p:nvPicPr>
        <p:blipFill>
          <a:blip r:embed="rId4">
            <a:alphaModFix/>
          </a:blip>
          <a:stretch>
            <a:fillRect/>
          </a:stretch>
        </p:blipFill>
        <p:spPr>
          <a:xfrm>
            <a:off x="5526550" y="0"/>
            <a:ext cx="2967225" cy="26883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Between Datasets</a:t>
            </a:r>
            <a:endParaRPr/>
          </a:p>
        </p:txBody>
      </p:sp>
      <p:sp>
        <p:nvSpPr>
          <p:cNvPr id="226" name="Google Shape;226;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packages perform significantly better with the KITTI dataset than the NEU dataset</a:t>
            </a:r>
            <a:endParaRPr/>
          </a:p>
          <a:p>
            <a:pPr indent="0" lvl="0" marL="0" rtl="0" algn="l">
              <a:spcBef>
                <a:spcPts val="1600"/>
              </a:spcBef>
              <a:spcAft>
                <a:spcPts val="0"/>
              </a:spcAft>
              <a:buNone/>
            </a:pPr>
            <a:r>
              <a:rPr lang="en"/>
              <a:t>KITTI dataset has certain distinct features that are easier to detect by the packages under review</a:t>
            </a:r>
            <a:endParaRPr/>
          </a:p>
          <a:p>
            <a:pPr indent="0" lvl="0" marL="0" rtl="0" algn="l">
              <a:spcBef>
                <a:spcPts val="1600"/>
              </a:spcBef>
              <a:spcAft>
                <a:spcPts val="0"/>
              </a:spcAft>
              <a:buNone/>
            </a:pPr>
            <a:r>
              <a:rPr lang="en"/>
              <a:t>NEU dataset is more comprehensive and includes numerous sensors</a:t>
            </a:r>
            <a:endParaRPr/>
          </a:p>
          <a:p>
            <a:pPr indent="0" lvl="0" marL="0" rtl="0" algn="l">
              <a:spcBef>
                <a:spcPts val="1600"/>
              </a:spcBef>
              <a:spcAft>
                <a:spcPts val="0"/>
              </a:spcAft>
              <a:buNone/>
            </a:pPr>
            <a:r>
              <a:rPr lang="en"/>
              <a:t>NEU dataset is easier to work with since it is in a bag file immediately and no conversions have to be done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Between Packages</a:t>
            </a:r>
            <a:endParaRPr/>
          </a:p>
        </p:txBody>
      </p:sp>
      <p:sp>
        <p:nvSpPr>
          <p:cNvPr id="232" name="Google Shape;232;p36"/>
          <p:cNvSpPr txBox="1"/>
          <p:nvPr>
            <p:ph idx="1" type="body"/>
          </p:nvPr>
        </p:nvSpPr>
        <p:spPr>
          <a:xfrm>
            <a:off x="311700" y="1266325"/>
            <a:ext cx="5001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packages work extremely well at generating pose estimations</a:t>
            </a:r>
            <a:endParaRPr/>
          </a:p>
          <a:p>
            <a:pPr indent="0" lvl="0" marL="0" rtl="0" algn="l">
              <a:spcBef>
                <a:spcPts val="1600"/>
              </a:spcBef>
              <a:spcAft>
                <a:spcPts val="0"/>
              </a:spcAft>
              <a:buNone/>
            </a:pPr>
            <a:r>
              <a:rPr lang="en"/>
              <a:t>RTAB-Map and SOFT Odometry both generate similar paths</a:t>
            </a:r>
            <a:endParaRPr/>
          </a:p>
          <a:p>
            <a:pPr indent="0" lvl="0" marL="0" rtl="0" algn="l">
              <a:spcBef>
                <a:spcPts val="1600"/>
              </a:spcBef>
              <a:spcAft>
                <a:spcPts val="0"/>
              </a:spcAft>
              <a:buNone/>
            </a:pPr>
            <a:r>
              <a:rPr lang="en"/>
              <a:t>Mapping performs excellently for RTAB-Map and OpenVSLAM, though it does not improve the pose estimation significantly</a:t>
            </a:r>
            <a:endParaRPr/>
          </a:p>
          <a:p>
            <a:pPr indent="0" lvl="0" marL="0" rtl="0" algn="l">
              <a:spcBef>
                <a:spcPts val="1600"/>
              </a:spcBef>
              <a:spcAft>
                <a:spcPts val="1600"/>
              </a:spcAft>
              <a:buNone/>
            </a:pPr>
            <a:r>
              <a:t/>
            </a:r>
            <a:endParaRPr/>
          </a:p>
        </p:txBody>
      </p:sp>
      <p:pic>
        <p:nvPicPr>
          <p:cNvPr id="233" name="Google Shape;233;p36"/>
          <p:cNvPicPr preferRelativeResize="0"/>
          <p:nvPr/>
        </p:nvPicPr>
        <p:blipFill>
          <a:blip r:embed="rId3">
            <a:alphaModFix/>
          </a:blip>
          <a:stretch>
            <a:fillRect/>
          </a:stretch>
        </p:blipFill>
        <p:spPr>
          <a:xfrm>
            <a:off x="5435975" y="1272850"/>
            <a:ext cx="3525600" cy="25978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159300" y="216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39" name="Google Shape;239;p37"/>
          <p:cNvSpPr txBox="1"/>
          <p:nvPr>
            <p:ph idx="1" type="body"/>
          </p:nvPr>
        </p:nvSpPr>
        <p:spPr>
          <a:xfrm>
            <a:off x="77550" y="878800"/>
            <a:ext cx="9066600" cy="41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Matlab</a:t>
            </a:r>
            <a:r>
              <a:rPr lang="en"/>
              <a:t>: </a:t>
            </a:r>
            <a:r>
              <a:rPr lang="en"/>
              <a:t>SOFT Odometry works well, however, implementing stereo SLAM is difficult because there are not any clear packages or tutorials available</a:t>
            </a:r>
            <a:endParaRPr/>
          </a:p>
          <a:p>
            <a:pPr indent="0" lvl="0" marL="0" rtl="0" algn="l">
              <a:spcBef>
                <a:spcPts val="1600"/>
              </a:spcBef>
              <a:spcAft>
                <a:spcPts val="0"/>
              </a:spcAft>
              <a:buNone/>
            </a:pPr>
            <a:r>
              <a:rPr b="1" lang="en"/>
              <a:t>RTAB-Map</a:t>
            </a:r>
            <a:r>
              <a:rPr lang="en"/>
              <a:t>: is a good method to work on visual slam and numerous sensors together to generate meaningful outputs. </a:t>
            </a:r>
            <a:r>
              <a:rPr lang="en"/>
              <a:t>Possible to work extensively with ROS.</a:t>
            </a:r>
            <a:endParaRPr/>
          </a:p>
          <a:p>
            <a:pPr indent="0" lvl="0" marL="0" rtl="0" algn="l">
              <a:spcBef>
                <a:spcPts val="1600"/>
              </a:spcBef>
              <a:spcAft>
                <a:spcPts val="0"/>
              </a:spcAft>
              <a:buNone/>
            </a:pPr>
            <a:r>
              <a:rPr b="1" lang="en"/>
              <a:t>OpenVSLAM</a:t>
            </a:r>
            <a:r>
              <a:rPr lang="en"/>
              <a:t>: is a good method for visual slam when working with variety of camera systems. Not efficient for ROS based working.</a:t>
            </a:r>
            <a:endParaRPr/>
          </a:p>
          <a:p>
            <a:pPr indent="0" lvl="0" marL="0" rtl="0" algn="l">
              <a:spcBef>
                <a:spcPts val="1600"/>
              </a:spcBef>
              <a:spcAft>
                <a:spcPts val="1600"/>
              </a:spcAft>
              <a:buNone/>
            </a:pPr>
            <a:r>
              <a:rPr b="1" lang="en"/>
              <a:t>RTAB-Map &amp; OpenVSLAM: </a:t>
            </a:r>
            <a:r>
              <a:rPr lang="en"/>
              <a:t>Results and accuracy of outputs is satisfactory. </a:t>
            </a:r>
            <a:r>
              <a:rPr lang="en"/>
              <a:t>Versatility</a:t>
            </a:r>
            <a:r>
              <a:rPr lang="en"/>
              <a:t> to work with variety of data is absent. Needs very clean data which might not always be possible for real-world scenarios.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245" name="Google Shape;245;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GitLab Repository</a:t>
            </a:r>
            <a:endParaRPr/>
          </a:p>
          <a:p>
            <a:pPr indent="0" lvl="0" marL="0" rtl="0" algn="l">
              <a:spcBef>
                <a:spcPts val="1600"/>
              </a:spcBef>
              <a:spcAft>
                <a:spcPts val="0"/>
              </a:spcAft>
              <a:buNone/>
            </a:pPr>
            <a:r>
              <a:rPr lang="en" u="sng">
                <a:solidFill>
                  <a:schemeClr val="hlink"/>
                </a:solidFill>
                <a:hlinkClick r:id="rId3"/>
              </a:rPr>
              <a:t>https://gitlab.com/mchale.b/eece5554_finalproject/-/tree/master/</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79" name="Google Shape;79;p15"/>
          <p:cNvSpPr txBox="1"/>
          <p:nvPr>
            <p:ph idx="1" type="body"/>
          </p:nvPr>
        </p:nvSpPr>
        <p:spPr>
          <a:xfrm>
            <a:off x="311700" y="11901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Attempted implementation on NEU dataset</a:t>
            </a:r>
            <a:endParaRPr/>
          </a:p>
          <a:p>
            <a:pPr indent="0" lvl="0" marL="0" rtl="0" algn="l">
              <a:spcBef>
                <a:spcPts val="1600"/>
              </a:spcBef>
              <a:spcAft>
                <a:spcPts val="0"/>
              </a:spcAft>
              <a:buNone/>
            </a:pPr>
            <a:r>
              <a:rPr lang="en"/>
              <a:t>There were issues regarding camera_info messages and feature detection</a:t>
            </a:r>
            <a:endParaRPr/>
          </a:p>
          <a:p>
            <a:pPr indent="0" lvl="0" marL="0" rtl="0" algn="l">
              <a:spcBef>
                <a:spcPts val="1600"/>
              </a:spcBef>
              <a:spcAft>
                <a:spcPts val="0"/>
              </a:spcAft>
              <a:buNone/>
            </a:pPr>
            <a:r>
              <a:rPr lang="en"/>
              <a:t>Used KITTI dataset (Residential) to test and evaluate packages</a:t>
            </a:r>
            <a:endParaRPr/>
          </a:p>
          <a:p>
            <a:pPr indent="0" lvl="0" marL="0" rtl="0" algn="l">
              <a:spcBef>
                <a:spcPts val="1600"/>
              </a:spcBef>
              <a:spcAft>
                <a:spcPts val="1600"/>
              </a:spcAft>
              <a:buNone/>
            </a:pPr>
            <a:r>
              <a:rPr lang="en"/>
              <a:t>KITTI dataset provides clearer and more distinct images</a:t>
            </a:r>
            <a:endParaRPr/>
          </a:p>
        </p:txBody>
      </p:sp>
      <p:pic>
        <p:nvPicPr>
          <p:cNvPr id="80" name="Google Shape;80;p15"/>
          <p:cNvPicPr preferRelativeResize="0"/>
          <p:nvPr/>
        </p:nvPicPr>
        <p:blipFill>
          <a:blip r:embed="rId3">
            <a:alphaModFix/>
          </a:blip>
          <a:stretch>
            <a:fillRect/>
          </a:stretch>
        </p:blipFill>
        <p:spPr>
          <a:xfrm>
            <a:off x="1731126" y="3286129"/>
            <a:ext cx="5429400" cy="1639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Explored Packages</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Matlab</a:t>
            </a:r>
            <a:endParaRPr/>
          </a:p>
          <a:p>
            <a:pPr indent="0" lvl="0" marL="0" rtl="0" algn="l">
              <a:spcBef>
                <a:spcPts val="1600"/>
              </a:spcBef>
              <a:spcAft>
                <a:spcPts val="0"/>
              </a:spcAft>
              <a:buNone/>
            </a:pPr>
            <a:r>
              <a:rPr lang="en"/>
              <a:t>	Our own implementation</a:t>
            </a:r>
            <a:endParaRPr/>
          </a:p>
          <a:p>
            <a:pPr indent="0" lvl="0" marL="0" rtl="0" algn="l">
              <a:spcBef>
                <a:spcPts val="1600"/>
              </a:spcBef>
              <a:spcAft>
                <a:spcPts val="0"/>
              </a:spcAft>
              <a:buNone/>
            </a:pPr>
            <a:r>
              <a:rPr lang="en"/>
              <a:t>	SOFT-Odometery package: performs stereo visual odometry</a:t>
            </a:r>
            <a:endParaRPr/>
          </a:p>
          <a:p>
            <a:pPr indent="0" lvl="0" marL="0" rtl="0" algn="l">
              <a:spcBef>
                <a:spcPts val="1600"/>
              </a:spcBef>
              <a:spcAft>
                <a:spcPts val="0"/>
              </a:spcAft>
              <a:buNone/>
            </a:pPr>
            <a:r>
              <a:rPr lang="en"/>
              <a:t>RTAB-Map: ROS built package that performs visual SLAM</a:t>
            </a:r>
            <a:endParaRPr/>
          </a:p>
          <a:p>
            <a:pPr indent="0" lvl="0" marL="0" rtl="0" algn="l">
              <a:spcBef>
                <a:spcPts val="1600"/>
              </a:spcBef>
              <a:spcAft>
                <a:spcPts val="0"/>
              </a:spcAft>
              <a:buNone/>
            </a:pPr>
            <a:r>
              <a:rPr lang="en"/>
              <a:t>OpenVSLAM: can perform visual SLAM with a variety of camera types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7"/>
          <p:cNvPicPr preferRelativeResize="0"/>
          <p:nvPr/>
        </p:nvPicPr>
        <p:blipFill>
          <a:blip r:embed="rId3">
            <a:alphaModFix/>
          </a:blip>
          <a:stretch>
            <a:fillRect/>
          </a:stretch>
        </p:blipFill>
        <p:spPr>
          <a:xfrm>
            <a:off x="85587" y="1109421"/>
            <a:ext cx="8972825" cy="3866929"/>
          </a:xfrm>
          <a:prstGeom prst="rect">
            <a:avLst/>
          </a:prstGeom>
          <a:noFill/>
          <a:ln>
            <a:noFill/>
          </a:ln>
        </p:spPr>
      </p:pic>
      <p:sp>
        <p:nvSpPr>
          <p:cNvPr id="93" name="Google Shape;93;p17"/>
          <p:cNvSpPr txBox="1"/>
          <p:nvPr>
            <p:ph type="title"/>
          </p:nvPr>
        </p:nvSpPr>
        <p:spPr>
          <a:xfrm>
            <a:off x="417650" y="253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Clouds from Stereo Images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339950" y="905793"/>
            <a:ext cx="8520601" cy="4121707"/>
          </a:xfrm>
          <a:prstGeom prst="rect">
            <a:avLst/>
          </a:prstGeom>
          <a:noFill/>
          <a:ln>
            <a:noFill/>
          </a:ln>
        </p:spPr>
      </p:pic>
      <p:sp>
        <p:nvSpPr>
          <p:cNvPr id="99" name="Google Shape;99;p18"/>
          <p:cNvSpPr txBox="1"/>
          <p:nvPr>
            <p:ph type="title"/>
          </p:nvPr>
        </p:nvSpPr>
        <p:spPr>
          <a:xfrm>
            <a:off x="410600" y="2536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 Clouds from </a:t>
            </a:r>
            <a:r>
              <a:rPr i="1" lang="en"/>
              <a:t>T + 1  </a:t>
            </a:r>
            <a:r>
              <a:rPr lang="en"/>
              <a:t>time step &amp; Matching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445950" y="2330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Matlab Result</a:t>
            </a:r>
            <a:endParaRPr/>
          </a:p>
          <a:p>
            <a:pPr indent="0" lvl="0" marL="0" rtl="0" algn="l">
              <a:spcBef>
                <a:spcPts val="0"/>
              </a:spcBef>
              <a:spcAft>
                <a:spcPts val="0"/>
              </a:spcAft>
              <a:buNone/>
            </a:pPr>
            <a:r>
              <a:t/>
            </a:r>
            <a:endParaRPr/>
          </a:p>
        </p:txBody>
      </p:sp>
      <p:sp>
        <p:nvSpPr>
          <p:cNvPr id="105" name="Google Shape;105;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 name="Google Shape;106;p19"/>
          <p:cNvPicPr preferRelativeResize="0"/>
          <p:nvPr/>
        </p:nvPicPr>
        <p:blipFill>
          <a:blip r:embed="rId3">
            <a:alphaModFix/>
          </a:blip>
          <a:stretch>
            <a:fillRect/>
          </a:stretch>
        </p:blipFill>
        <p:spPr>
          <a:xfrm>
            <a:off x="0" y="833269"/>
            <a:ext cx="9143999" cy="4168811"/>
          </a:xfrm>
          <a:prstGeom prst="rect">
            <a:avLst/>
          </a:prstGeom>
          <a:noFill/>
          <a:ln>
            <a:noFill/>
          </a:ln>
        </p:spPr>
      </p:pic>
      <p:sp>
        <p:nvSpPr>
          <p:cNvPr id="107" name="Google Shape;107;p19"/>
          <p:cNvSpPr/>
          <p:nvPr/>
        </p:nvSpPr>
        <p:spPr>
          <a:xfrm>
            <a:off x="4092800" y="580375"/>
            <a:ext cx="4951200" cy="4332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4092800" y="1340900"/>
            <a:ext cx="4761900" cy="325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Open Sans"/>
                <a:ea typeface="Open Sans"/>
                <a:cs typeface="Open Sans"/>
                <a:sym typeface="Open Sans"/>
              </a:rPr>
              <a:t>Points to Note:</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Try different algorithms for feature detection, and find a better(best) detector to improve the performance during the turning.</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Remove </a:t>
            </a:r>
            <a:r>
              <a:rPr lang="en" sz="1200">
                <a:latin typeface="Open Sans"/>
                <a:ea typeface="Open Sans"/>
                <a:cs typeface="Open Sans"/>
                <a:sym typeface="Open Sans"/>
              </a:rPr>
              <a:t>outliers</a:t>
            </a:r>
            <a:r>
              <a:rPr lang="en" sz="1200">
                <a:latin typeface="Open Sans"/>
                <a:ea typeface="Open Sans"/>
                <a:cs typeface="Open Sans"/>
                <a:sym typeface="Open Sans"/>
              </a:rPr>
              <a:t> to reduce the noise, smooth the </a:t>
            </a:r>
            <a:r>
              <a:rPr lang="en" sz="1200">
                <a:latin typeface="Open Sans"/>
                <a:ea typeface="Open Sans"/>
                <a:cs typeface="Open Sans"/>
                <a:sym typeface="Open Sans"/>
              </a:rPr>
              <a:t>trajectory in correct orientations.</a:t>
            </a:r>
            <a:endParaRPr sz="1200">
              <a:latin typeface="Open Sans"/>
              <a:ea typeface="Open Sans"/>
              <a:cs typeface="Open Sans"/>
              <a:sym typeface="Open Sans"/>
            </a:endParaRPr>
          </a:p>
          <a:p>
            <a:pPr indent="-304800" lvl="0" marL="457200" rtl="0" algn="l">
              <a:lnSpc>
                <a:spcPct val="150000"/>
              </a:lnSpc>
              <a:spcBef>
                <a:spcPts val="0"/>
              </a:spcBef>
              <a:spcAft>
                <a:spcPts val="0"/>
              </a:spcAft>
              <a:buSzPts val="1200"/>
              <a:buFont typeface="Open Sans"/>
              <a:buChar char="●"/>
            </a:pPr>
            <a:r>
              <a:rPr lang="en" sz="1200">
                <a:latin typeface="Open Sans"/>
                <a:ea typeface="Open Sans"/>
                <a:cs typeface="Open Sans"/>
                <a:sym typeface="Open Sans"/>
              </a:rPr>
              <a:t>Adding mapping part into Matlab code( by matching and reconstructing points clouds on each time step)</a:t>
            </a:r>
            <a:endParaRPr sz="12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2613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after Tuning </a:t>
            </a:r>
            <a:endParaRPr/>
          </a:p>
        </p:txBody>
      </p:sp>
      <p:pic>
        <p:nvPicPr>
          <p:cNvPr id="114" name="Google Shape;114;p20"/>
          <p:cNvPicPr preferRelativeResize="0"/>
          <p:nvPr/>
        </p:nvPicPr>
        <p:blipFill>
          <a:blip r:embed="rId3">
            <a:alphaModFix/>
          </a:blip>
          <a:stretch>
            <a:fillRect/>
          </a:stretch>
        </p:blipFill>
        <p:spPr>
          <a:xfrm>
            <a:off x="699400" y="1152425"/>
            <a:ext cx="2103501" cy="1682360"/>
          </a:xfrm>
          <a:prstGeom prst="rect">
            <a:avLst/>
          </a:prstGeom>
          <a:noFill/>
          <a:ln>
            <a:noFill/>
          </a:ln>
        </p:spPr>
      </p:pic>
      <p:sp>
        <p:nvSpPr>
          <p:cNvPr id="115" name="Google Shape;115;p20"/>
          <p:cNvSpPr txBox="1"/>
          <p:nvPr/>
        </p:nvSpPr>
        <p:spPr>
          <a:xfrm>
            <a:off x="3744600" y="897275"/>
            <a:ext cx="4761900" cy="3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Progress: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Outlier</a:t>
            </a:r>
            <a:r>
              <a:rPr lang="en" sz="1200">
                <a:latin typeface="Open Sans"/>
                <a:ea typeface="Open Sans"/>
                <a:cs typeface="Open Sans"/>
                <a:sym typeface="Open Sans"/>
              </a:rPr>
              <a:t> removed, so the trajectory is smoother when the vehicle is moving straight.</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Applied a better feature detector and divided image into grids, which resulted in a better tracking effect while the vehicle is turning.</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Merged point clouds of each time step into a map.</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a:p>
            <a:pPr indent="0" lvl="0" marL="0" rtl="0" algn="l">
              <a:spcBef>
                <a:spcPts val="0"/>
              </a:spcBef>
              <a:spcAft>
                <a:spcPts val="0"/>
              </a:spcAft>
              <a:buNone/>
            </a:pPr>
            <a:r>
              <a:rPr lang="en" sz="1200">
                <a:latin typeface="Open Sans"/>
                <a:ea typeface="Open Sans"/>
                <a:cs typeface="Open Sans"/>
                <a:sym typeface="Open Sans"/>
              </a:rPr>
              <a:t>Weakness:</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Turning issue still </a:t>
            </a:r>
            <a:r>
              <a:rPr lang="en" sz="1200">
                <a:latin typeface="Open Sans"/>
                <a:ea typeface="Open Sans"/>
                <a:cs typeface="Open Sans"/>
                <a:sym typeface="Open Sans"/>
              </a:rPr>
              <a:t>remains. T</a:t>
            </a:r>
            <a:r>
              <a:rPr lang="en" sz="1200">
                <a:latin typeface="Open Sans"/>
                <a:ea typeface="Open Sans"/>
                <a:cs typeface="Open Sans"/>
                <a:sym typeface="Open Sans"/>
              </a:rPr>
              <a:t>hough it’s turning to the right direction, the turning speed still </a:t>
            </a:r>
            <a:r>
              <a:rPr lang="en" sz="1200">
                <a:latin typeface="Open Sans"/>
                <a:ea typeface="Open Sans"/>
                <a:cs typeface="Open Sans"/>
                <a:sym typeface="Open Sans"/>
              </a:rPr>
              <a:t>apparently</a:t>
            </a:r>
            <a:r>
              <a:rPr lang="en" sz="1200">
                <a:latin typeface="Open Sans"/>
                <a:ea typeface="Open Sans"/>
                <a:cs typeface="Open Sans"/>
                <a:sym typeface="Open Sans"/>
              </a:rPr>
              <a:t> to be </a:t>
            </a:r>
            <a:r>
              <a:rPr lang="en" sz="1200">
                <a:latin typeface="Open Sans"/>
                <a:ea typeface="Open Sans"/>
                <a:cs typeface="Open Sans"/>
                <a:sym typeface="Open Sans"/>
              </a:rPr>
              <a:t>unreasonable, which indicate that losing tracking points happens when the vehicle is turning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Translation matrix calculation still </a:t>
            </a:r>
            <a:r>
              <a:rPr lang="en" sz="1200">
                <a:latin typeface="Open Sans"/>
                <a:ea typeface="Open Sans"/>
                <a:cs typeface="Open Sans"/>
                <a:sym typeface="Open Sans"/>
              </a:rPr>
              <a:t>vulnerable</a:t>
            </a:r>
            <a:r>
              <a:rPr lang="en" sz="1200">
                <a:latin typeface="Open Sans"/>
                <a:ea typeface="Open Sans"/>
                <a:cs typeface="Open Sans"/>
                <a:sym typeface="Open Sans"/>
              </a:rPr>
              <a:t> to noise, for example: another </a:t>
            </a:r>
            <a:r>
              <a:rPr lang="en" sz="1200">
                <a:latin typeface="Open Sans"/>
                <a:ea typeface="Open Sans"/>
                <a:cs typeface="Open Sans"/>
                <a:sym typeface="Open Sans"/>
              </a:rPr>
              <a:t>vehicle</a:t>
            </a:r>
            <a:r>
              <a:rPr lang="en" sz="1200">
                <a:latin typeface="Open Sans"/>
                <a:ea typeface="Open Sans"/>
                <a:cs typeface="Open Sans"/>
                <a:sym typeface="Open Sans"/>
              </a:rPr>
              <a:t> coming from the other side will result in a left </a:t>
            </a:r>
            <a:r>
              <a:rPr lang="en" sz="1200">
                <a:latin typeface="Open Sans"/>
                <a:ea typeface="Open Sans"/>
                <a:cs typeface="Open Sans"/>
                <a:sym typeface="Open Sans"/>
              </a:rPr>
              <a:t>displacement</a:t>
            </a:r>
            <a:r>
              <a:rPr lang="en" sz="1200">
                <a:latin typeface="Open Sans"/>
                <a:ea typeface="Open Sans"/>
                <a:cs typeface="Open Sans"/>
                <a:sym typeface="Open Sans"/>
              </a:rPr>
              <a:t> in the trajectory.</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Haven’t find a way to do calibration of calculation of translation, which makes the system error accumulated. One significant issue is that the vehicle </a:t>
            </a:r>
            <a:r>
              <a:rPr lang="en" sz="1200">
                <a:latin typeface="Open Sans"/>
                <a:ea typeface="Open Sans"/>
                <a:cs typeface="Open Sans"/>
                <a:sym typeface="Open Sans"/>
              </a:rPr>
              <a:t>should</a:t>
            </a:r>
            <a:r>
              <a:rPr lang="en" sz="1200">
                <a:latin typeface="Open Sans"/>
                <a:ea typeface="Open Sans"/>
                <a:cs typeface="Open Sans"/>
                <a:sym typeface="Open Sans"/>
              </a:rPr>
              <a:t> be stable in the last few time steps but we can see it’s actually moving straight slowly in the trajectory .</a:t>
            </a:r>
            <a:endParaRPr sz="1200">
              <a:latin typeface="Open Sans"/>
              <a:ea typeface="Open Sans"/>
              <a:cs typeface="Open Sans"/>
              <a:sym typeface="Open Sans"/>
            </a:endParaRPr>
          </a:p>
        </p:txBody>
      </p:sp>
      <p:pic>
        <p:nvPicPr>
          <p:cNvPr id="116" name="Google Shape;116;p20"/>
          <p:cNvPicPr preferRelativeResize="0"/>
          <p:nvPr/>
        </p:nvPicPr>
        <p:blipFill rotWithShape="1">
          <a:blip r:embed="rId4">
            <a:alphaModFix/>
          </a:blip>
          <a:srcRect b="0" l="0" r="2104" t="16443"/>
          <a:stretch/>
        </p:blipFill>
        <p:spPr>
          <a:xfrm>
            <a:off x="699400" y="2861425"/>
            <a:ext cx="2103500" cy="20458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21895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after replacing with SOFT Odometry VSLAM</a:t>
            </a:r>
            <a:endParaRPr/>
          </a:p>
        </p:txBody>
      </p:sp>
      <p:grpSp>
        <p:nvGrpSpPr>
          <p:cNvPr id="122" name="Google Shape;122;p21"/>
          <p:cNvGrpSpPr/>
          <p:nvPr/>
        </p:nvGrpSpPr>
        <p:grpSpPr>
          <a:xfrm>
            <a:off x="374450" y="1508888"/>
            <a:ext cx="3927927" cy="2125725"/>
            <a:chOff x="391250" y="926350"/>
            <a:chExt cx="3927927" cy="2125725"/>
          </a:xfrm>
        </p:grpSpPr>
        <p:pic>
          <p:nvPicPr>
            <p:cNvPr id="123" name="Google Shape;123;p21"/>
            <p:cNvPicPr preferRelativeResize="0"/>
            <p:nvPr/>
          </p:nvPicPr>
          <p:blipFill>
            <a:blip r:embed="rId3">
              <a:alphaModFix/>
            </a:blip>
            <a:stretch>
              <a:fillRect/>
            </a:stretch>
          </p:blipFill>
          <p:spPr>
            <a:xfrm>
              <a:off x="391250" y="926350"/>
              <a:ext cx="3927927" cy="2125725"/>
            </a:xfrm>
            <a:prstGeom prst="rect">
              <a:avLst/>
            </a:prstGeom>
            <a:noFill/>
            <a:ln>
              <a:noFill/>
            </a:ln>
          </p:spPr>
        </p:pic>
        <p:sp>
          <p:nvSpPr>
            <p:cNvPr id="124" name="Google Shape;124;p21"/>
            <p:cNvSpPr txBox="1"/>
            <p:nvPr/>
          </p:nvSpPr>
          <p:spPr>
            <a:xfrm>
              <a:off x="1136463" y="2296200"/>
              <a:ext cx="2437500" cy="4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800">
                  <a:latin typeface="Open Sans"/>
                  <a:ea typeface="Open Sans"/>
                  <a:cs typeface="Open Sans"/>
                  <a:sym typeface="Open Sans"/>
                </a:rPr>
                <a:t>Result after applying SOFT Odometry VSLAM package</a:t>
              </a:r>
              <a:r>
                <a:rPr lang="en" sz="800">
                  <a:latin typeface="Open Sans"/>
                  <a:ea typeface="Open Sans"/>
                  <a:cs typeface="Open Sans"/>
                  <a:sym typeface="Open Sans"/>
                </a:rPr>
                <a:t> </a:t>
              </a:r>
              <a:endParaRPr sz="800">
                <a:latin typeface="Open Sans"/>
                <a:ea typeface="Open Sans"/>
                <a:cs typeface="Open Sans"/>
                <a:sym typeface="Open Sans"/>
              </a:endParaRPr>
            </a:p>
          </p:txBody>
        </p:sp>
      </p:grpSp>
      <p:sp>
        <p:nvSpPr>
          <p:cNvPr id="125" name="Google Shape;125;p21"/>
          <p:cNvSpPr txBox="1"/>
          <p:nvPr/>
        </p:nvSpPr>
        <p:spPr>
          <a:xfrm>
            <a:off x="374450" y="3299475"/>
            <a:ext cx="2490600" cy="13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26" name="Google Shape;126;p21"/>
          <p:cNvSpPr txBox="1"/>
          <p:nvPr/>
        </p:nvSpPr>
        <p:spPr>
          <a:xfrm>
            <a:off x="4572000" y="1675550"/>
            <a:ext cx="4189200" cy="28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Improvement from last step:</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AutoNum type="arabicPeriod"/>
            </a:pPr>
            <a:r>
              <a:rPr lang="en" sz="1200">
                <a:latin typeface="Open Sans"/>
                <a:ea typeface="Open Sans"/>
                <a:cs typeface="Open Sans"/>
                <a:sym typeface="Open Sans"/>
              </a:rPr>
              <a:t>Trajectory further smoother, and much closer to reality.</a:t>
            </a:r>
            <a:endParaRPr sz="1200">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sz="1200">
                <a:latin typeface="Open Sans"/>
                <a:ea typeface="Open Sans"/>
                <a:cs typeface="Open Sans"/>
                <a:sym typeface="Open Sans"/>
              </a:rPr>
              <a:t>Turning issue addressed perfectly, and it performs really well in the details of the left turn</a:t>
            </a:r>
            <a:r>
              <a:rPr lang="en">
                <a:latin typeface="Open Sans"/>
                <a:ea typeface="Open Sans"/>
                <a:cs typeface="Open Sans"/>
                <a:sym typeface="Open Sans"/>
              </a:rPr>
              <a:t>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